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68" r:id="rId3"/>
    <p:sldId id="304" r:id="rId4"/>
    <p:sldId id="270" r:id="rId5"/>
    <p:sldId id="305" r:id="rId6"/>
    <p:sldId id="271" r:id="rId7"/>
    <p:sldId id="274" r:id="rId8"/>
    <p:sldId id="275" r:id="rId9"/>
    <p:sldId id="306" r:id="rId10"/>
    <p:sldId id="276" r:id="rId11"/>
    <p:sldId id="277" r:id="rId12"/>
    <p:sldId id="30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308" r:id="rId21"/>
    <p:sldId id="309" r:id="rId22"/>
    <p:sldId id="310" r:id="rId23"/>
    <p:sldId id="285" r:id="rId24"/>
    <p:sldId id="311" r:id="rId25"/>
    <p:sldId id="312" r:id="rId26"/>
    <p:sldId id="313" r:id="rId27"/>
    <p:sldId id="287" r:id="rId28"/>
    <p:sldId id="288" r:id="rId29"/>
    <p:sldId id="314" r:id="rId30"/>
    <p:sldId id="289" r:id="rId31"/>
    <p:sldId id="290" r:id="rId32"/>
    <p:sldId id="315" r:id="rId33"/>
    <p:sldId id="291" r:id="rId34"/>
    <p:sldId id="292" r:id="rId35"/>
    <p:sldId id="316" r:id="rId36"/>
    <p:sldId id="317" r:id="rId37"/>
    <p:sldId id="293" r:id="rId38"/>
    <p:sldId id="294" r:id="rId39"/>
    <p:sldId id="318" r:id="rId40"/>
    <p:sldId id="295" r:id="rId41"/>
    <p:sldId id="296" r:id="rId42"/>
    <p:sldId id="319" r:id="rId43"/>
    <p:sldId id="297" r:id="rId44"/>
    <p:sldId id="298" r:id="rId45"/>
    <p:sldId id="320" r:id="rId46"/>
    <p:sldId id="299" r:id="rId47"/>
    <p:sldId id="300" r:id="rId48"/>
    <p:sldId id="301" r:id="rId49"/>
    <p:sldId id="302" r:id="rId50"/>
    <p:sldId id="303" r:id="rId51"/>
    <p:sldId id="27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CC996-AED0-426A-982E-F78AB376BD39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45D20-47CC-49A6-8922-BF53BD6F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0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A61C4-F15F-44CB-91B0-558CE374E5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0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2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8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9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5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8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1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2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C2631-AFF9-421C-A810-001A5B4A88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282EA-B031-46C3-81FF-DE8B55607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3761"/>
            <a:ext cx="9144000" cy="211709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EE 362: </a:t>
            </a:r>
            <a:b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</a:br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SUBSTATION &amp; TRANSMISSION LINE DESIGN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8828" y="3602038"/>
            <a:ext cx="10292315" cy="2117098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Section 1</a:t>
            </a:r>
            <a:r>
              <a:rPr 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: </a:t>
            </a:r>
          </a:p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SUBSTATION DESIGN</a:t>
            </a:r>
          </a:p>
          <a:p>
            <a:endParaRPr lang="en-US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  <a:p>
            <a:r>
              <a:rPr 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Dr. E. K. ANTO</a:t>
            </a:r>
          </a:p>
        </p:txBody>
      </p:sp>
    </p:spTree>
    <p:extLst>
      <p:ext uri="{BB962C8B-B14F-4D97-AF65-F5344CB8AC3E}">
        <p14:creationId xmlns:p14="http://schemas.microsoft.com/office/powerpoint/2010/main" val="163398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1.3: Types of substation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33" y="1828800"/>
            <a:ext cx="11034799" cy="47489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There are a </a:t>
            </a:r>
            <a:r>
              <a:rPr lang="en-US" sz="2400" b="1" u="sng" dirty="0">
                <a:latin typeface="Century Gothic" panose="020B0502020202020204" pitchFamily="34" charset="0"/>
              </a:rPr>
              <a:t>NUMBER OF TYPES </a:t>
            </a:r>
            <a:r>
              <a:rPr lang="en-US" sz="2400" b="1" dirty="0">
                <a:latin typeface="Century Gothic" panose="020B0502020202020204" pitchFamily="34" charset="0"/>
              </a:rPr>
              <a:t>to consider.</a:t>
            </a:r>
          </a:p>
          <a:p>
            <a:pPr marL="571500" lvl="0" indent="-571500">
              <a:buFont typeface="+mj-lt"/>
              <a:buAutoNum type="romanLcPeriod"/>
            </a:pPr>
            <a:endParaRPr lang="en-US" sz="2200" b="1" dirty="0">
              <a:latin typeface="Century Gothic" panose="020B0502020202020204" pitchFamily="34" charset="0"/>
            </a:endParaRPr>
          </a:p>
          <a:p>
            <a:pPr marL="571500" lvl="0" indent="-571500">
              <a:buFont typeface="+mj-lt"/>
              <a:buAutoNum type="romanLcPeriod"/>
            </a:pP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Step-up Substation </a:t>
            </a:r>
            <a:r>
              <a:rPr lang="en-US" sz="2400" dirty="0">
                <a:latin typeface="Century Gothic" panose="020B0502020202020204" pitchFamily="34" charset="0"/>
              </a:rPr>
              <a:t>– mainly for </a:t>
            </a:r>
            <a:r>
              <a:rPr lang="en-US" sz="2400" b="1" dirty="0">
                <a:latin typeface="Century Gothic" panose="020B0502020202020204" pitchFamily="34" charset="0"/>
              </a:rPr>
              <a:t>stepping up voltage for purposes of transmission.</a:t>
            </a:r>
          </a:p>
          <a:p>
            <a:pPr marL="571500" lvl="0" indent="-571500">
              <a:buFont typeface="+mj-lt"/>
              <a:buAutoNum type="romanL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571500" lvl="0" indent="-571500">
              <a:buFont typeface="+mj-lt"/>
              <a:buAutoNum type="romanLcPeriod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Primary Substation </a:t>
            </a:r>
            <a:r>
              <a:rPr lang="en-US" sz="2400" dirty="0">
                <a:latin typeface="Century Gothic" panose="020B0502020202020204" pitchFamily="34" charset="0"/>
              </a:rPr>
              <a:t>– the </a:t>
            </a:r>
            <a:r>
              <a:rPr lang="en-US" sz="2400" b="1" dirty="0">
                <a:latin typeface="Century Gothic" panose="020B0502020202020204" pitchFamily="34" charset="0"/>
              </a:rPr>
              <a:t>highest in terms of hierarchy</a:t>
            </a:r>
            <a:r>
              <a:rPr lang="en-US" sz="2400" dirty="0">
                <a:latin typeface="Century Gothic" panose="020B0502020202020204" pitchFamily="34" charset="0"/>
              </a:rPr>
              <a:t>, voltage level and importance; </a:t>
            </a:r>
          </a:p>
          <a:p>
            <a:pPr marL="1257300" lvl="2" indent="-571500">
              <a:buFont typeface="+mj-lt"/>
              <a:buAutoNum type="alphaLcParenR"/>
            </a:pPr>
            <a:r>
              <a:rPr lang="en-US" sz="2200" dirty="0">
                <a:latin typeface="Century Gothic" panose="020B0502020202020204" pitchFamily="34" charset="0"/>
              </a:rPr>
              <a:t>E.g., Main </a:t>
            </a:r>
            <a:r>
              <a:rPr lang="en-US" sz="2200" dirty="0" err="1">
                <a:latin typeface="Century Gothic" panose="020B0502020202020204" pitchFamily="34" charset="0"/>
              </a:rPr>
              <a:t>GRIDCo</a:t>
            </a:r>
            <a:r>
              <a:rPr lang="en-US" sz="2200" dirty="0">
                <a:latin typeface="Century Gothic" panose="020B0502020202020204" pitchFamily="34" charset="0"/>
              </a:rPr>
              <a:t> substation (161 kV) or </a:t>
            </a:r>
          </a:p>
          <a:p>
            <a:pPr marL="1257300" lvl="2" indent="-571500">
              <a:buFont typeface="+mj-lt"/>
              <a:buAutoNum type="alphaLcParenR"/>
            </a:pPr>
            <a:r>
              <a:rPr lang="en-US" sz="2200" dirty="0">
                <a:latin typeface="Century Gothic" panose="020B0502020202020204" pitchFamily="34" charset="0"/>
              </a:rPr>
              <a:t>ECG substation points (33 kV) where they obtain from </a:t>
            </a:r>
            <a:r>
              <a:rPr lang="en-US" sz="2200" dirty="0" err="1">
                <a:latin typeface="Century Gothic" panose="020B0502020202020204" pitchFamily="34" charset="0"/>
              </a:rPr>
              <a:t>GRIDCo</a:t>
            </a:r>
            <a:r>
              <a:rPr lang="en-US" sz="2200" dirty="0">
                <a:latin typeface="Century Gothic" panose="020B0502020202020204" pitchFamily="34" charset="0"/>
              </a:rPr>
              <a:t>; </a:t>
            </a:r>
          </a:p>
          <a:p>
            <a:pPr marL="1257300" lvl="2" indent="-571500">
              <a:buFont typeface="+mj-lt"/>
              <a:buAutoNum type="alphaLcParenR"/>
            </a:pPr>
            <a:r>
              <a:rPr lang="en-US" sz="2200" dirty="0">
                <a:latin typeface="Century Gothic" panose="020B0502020202020204" pitchFamily="34" charset="0"/>
              </a:rPr>
              <a:t>Generally, this substation has all the substation elements in place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Secondary Substation</a:t>
            </a:r>
            <a:r>
              <a:rPr lang="en-US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– </a:t>
            </a:r>
            <a:r>
              <a:rPr lang="en-US" sz="2400" b="1" dirty="0">
                <a:latin typeface="Century Gothic" panose="020B0502020202020204" pitchFamily="34" charset="0"/>
              </a:rPr>
              <a:t>next level after the Primary</a:t>
            </a:r>
            <a:r>
              <a:rPr lang="en-US" sz="2400" dirty="0">
                <a:latin typeface="Century Gothic" panose="020B0502020202020204" pitchFamily="34" charset="0"/>
              </a:rPr>
              <a:t>; e.g., ECG 11 kV substations or Main Power Supply Point for a customer, say, KNUST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20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1.3: Types of substation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33" y="1828800"/>
            <a:ext cx="11034799" cy="4748981"/>
          </a:xfrm>
        </p:spPr>
        <p:txBody>
          <a:bodyPr>
            <a:normAutofit lnSpcReduction="10000"/>
          </a:bodyPr>
          <a:lstStyle/>
          <a:p>
            <a:pPr marL="571500" lvl="0" indent="-571500">
              <a:buFont typeface="+mj-lt"/>
              <a:buAutoNum type="romanLcPeriod" startAt="4"/>
            </a:pP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Distribution Substation </a:t>
            </a:r>
            <a:r>
              <a:rPr lang="en-US" sz="2200" dirty="0">
                <a:latin typeface="Century Gothic" panose="020B0502020202020204" pitchFamily="34" charset="0"/>
              </a:rPr>
              <a:t>– </a:t>
            </a:r>
            <a:r>
              <a:rPr lang="en-US" sz="2200" b="1" dirty="0">
                <a:latin typeface="Century Gothic" panose="020B0502020202020204" pitchFamily="34" charset="0"/>
              </a:rPr>
              <a:t>closest to the end-user; </a:t>
            </a:r>
            <a:r>
              <a:rPr lang="en-US" sz="2200" dirty="0">
                <a:latin typeface="Century Gothic" panose="020B0502020202020204" pitchFamily="34" charset="0"/>
              </a:rPr>
              <a:t>e.g., Engineering/Independence Hall/Science Substations (500 kVA, 11/0.433 kV) at KNUST  </a:t>
            </a:r>
          </a:p>
          <a:p>
            <a:pPr marL="571500" lvl="0" indent="-571500">
              <a:buFont typeface="+mj-lt"/>
              <a:buAutoNum type="romanLcPeriod" startAt="4"/>
            </a:pPr>
            <a:endParaRPr lang="en-US" sz="2200" dirty="0">
              <a:latin typeface="Century Gothic" panose="020B0502020202020204" pitchFamily="34" charset="0"/>
            </a:endParaRPr>
          </a:p>
          <a:p>
            <a:pPr marL="571500" lvl="0" indent="-571500" algn="just">
              <a:buFont typeface="+mj-lt"/>
              <a:buAutoNum type="romanLcPeriod" startAt="4"/>
            </a:pP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Bulk Supply Substation </a:t>
            </a:r>
            <a:r>
              <a:rPr lang="en-US" sz="2200" dirty="0">
                <a:latin typeface="Century Gothic" panose="020B0502020202020204" pitchFamily="34" charset="0"/>
              </a:rPr>
              <a:t>– </a:t>
            </a:r>
            <a:r>
              <a:rPr lang="en-US" sz="2200" b="1" dirty="0">
                <a:latin typeface="Century Gothic" panose="020B0502020202020204" pitchFamily="34" charset="0"/>
              </a:rPr>
              <a:t>often called bulk supply points (BSPs) where bulk power is supplied</a:t>
            </a:r>
            <a:r>
              <a:rPr lang="en-US" sz="2200" dirty="0">
                <a:latin typeface="Century Gothic" panose="020B0502020202020204" pitchFamily="34" charset="0"/>
              </a:rPr>
              <a:t>. e.g., </a:t>
            </a:r>
            <a:r>
              <a:rPr lang="en-US" sz="2200" dirty="0" err="1">
                <a:latin typeface="Century Gothic" panose="020B0502020202020204" pitchFamily="34" charset="0"/>
              </a:rPr>
              <a:t>GRIDCo</a:t>
            </a:r>
            <a:r>
              <a:rPr lang="en-US" sz="2200" dirty="0">
                <a:latin typeface="Century Gothic" panose="020B0502020202020204" pitchFamily="34" charset="0"/>
              </a:rPr>
              <a:t> substations at Ridge and </a:t>
            </a:r>
            <a:r>
              <a:rPr lang="en-US" sz="2200" dirty="0" err="1">
                <a:latin typeface="Century Gothic" panose="020B0502020202020204" pitchFamily="34" charset="0"/>
              </a:rPr>
              <a:t>Anwomaso</a:t>
            </a:r>
            <a:r>
              <a:rPr lang="en-US" sz="2200" dirty="0">
                <a:latin typeface="Century Gothic" panose="020B0502020202020204" pitchFamily="34" charset="0"/>
              </a:rPr>
              <a:t> in Kumasi</a:t>
            </a:r>
          </a:p>
          <a:p>
            <a:pPr marL="571500" lvl="0" indent="-571500">
              <a:buFont typeface="+mj-lt"/>
              <a:buAutoNum type="romanLcPeriod" startAt="4"/>
            </a:pPr>
            <a:endParaRPr lang="en-US" sz="2200" dirty="0">
              <a:latin typeface="Century Gothic" panose="020B0502020202020204" pitchFamily="34" charset="0"/>
            </a:endParaRPr>
          </a:p>
          <a:p>
            <a:pPr marL="571500" lvl="0" indent="-571500" algn="just">
              <a:buFont typeface="+mj-lt"/>
              <a:buAutoNum type="romanLcPeriod" startAt="4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Industrial/Mining Substation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200" dirty="0">
                <a:latin typeface="Century Gothic" panose="020B0502020202020204" pitchFamily="34" charset="0"/>
              </a:rPr>
              <a:t>– dedicated to </a:t>
            </a:r>
            <a:r>
              <a:rPr lang="en-US" sz="2200" b="1" dirty="0">
                <a:latin typeface="Century Gothic" panose="020B0502020202020204" pitchFamily="34" charset="0"/>
              </a:rPr>
              <a:t>supply power to the industries/mines</a:t>
            </a:r>
          </a:p>
          <a:p>
            <a:pPr marL="571500" lvl="0" indent="-571500">
              <a:buFont typeface="+mj-lt"/>
              <a:buAutoNum type="romanLcPeriod" startAt="4"/>
            </a:pPr>
            <a:endParaRPr lang="en-US" sz="2200" dirty="0">
              <a:latin typeface="Century Gothic" panose="020B0502020202020204" pitchFamily="34" charset="0"/>
            </a:endParaRPr>
          </a:p>
          <a:p>
            <a:pPr marL="571500" lvl="0" indent="-571500">
              <a:buFont typeface="+mj-lt"/>
              <a:buAutoNum type="romanLcPeriod" startAt="4"/>
            </a:pP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Rural Substation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entury Gothic" panose="020B0502020202020204" pitchFamily="34" charset="0"/>
              </a:rPr>
              <a:t>– </a:t>
            </a:r>
            <a:r>
              <a:rPr lang="en-US" sz="22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for rural customers</a:t>
            </a:r>
            <a:r>
              <a:rPr lang="en-US" sz="2200" dirty="0">
                <a:latin typeface="Century Gothic" panose="020B0502020202020204" pitchFamily="34" charset="0"/>
              </a:rPr>
              <a:t>; least in the hierarchy; may have only a few of the substation elements (transformer, busbar, fuses, arrester)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9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LAYOUT OF SUBSTATION</a:t>
            </a:r>
          </a:p>
        </p:txBody>
      </p:sp>
    </p:spTree>
    <p:extLst>
      <p:ext uri="{BB962C8B-B14F-4D97-AF65-F5344CB8AC3E}">
        <p14:creationId xmlns:p14="http://schemas.microsoft.com/office/powerpoint/2010/main" val="7187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1.4: Layout of a Substation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679"/>
          </a:xfrm>
        </p:spPr>
        <p:txBody>
          <a:bodyPr/>
          <a:lstStyle/>
          <a:p>
            <a:pPr algn="just"/>
            <a:r>
              <a:rPr lang="en-US" sz="22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Layout</a:t>
            </a:r>
            <a:r>
              <a:rPr lang="en-US" sz="2200" dirty="0">
                <a:latin typeface="Century Gothic" panose="020B0502020202020204" pitchFamily="34" charset="0"/>
              </a:rPr>
              <a:t> is basically </a:t>
            </a:r>
            <a:r>
              <a:rPr lang="en-US" sz="2200" b="1" dirty="0">
                <a:latin typeface="Century Gothic" panose="020B0502020202020204" pitchFamily="34" charset="0"/>
              </a:rPr>
              <a:t>arranging a number of switchgear components </a:t>
            </a:r>
            <a:r>
              <a:rPr lang="en-US" sz="2200" dirty="0">
                <a:latin typeface="Century Gothic" panose="020B0502020202020204" pitchFamily="34" charset="0"/>
              </a:rPr>
              <a:t>in an ordered pattern </a:t>
            </a:r>
            <a:r>
              <a:rPr lang="en-US" sz="2200" b="1" dirty="0">
                <a:latin typeface="Century Gothic" panose="020B0502020202020204" pitchFamily="34" charset="0"/>
              </a:rPr>
              <a:t>governed by their function </a:t>
            </a:r>
            <a:r>
              <a:rPr lang="en-US" sz="2200" dirty="0">
                <a:latin typeface="Century Gothic" panose="020B0502020202020204" pitchFamily="34" charset="0"/>
              </a:rPr>
              <a:t>and </a:t>
            </a:r>
            <a:r>
              <a:rPr lang="en-US" sz="2200" b="1" dirty="0">
                <a:latin typeface="Century Gothic" panose="020B0502020202020204" pitchFamily="34" charset="0"/>
              </a:rPr>
              <a:t>by rules of spatial</a:t>
            </a:r>
            <a:r>
              <a:rPr lang="en-US" sz="2200" b="1" dirty="0"/>
              <a:t> relationship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5" y="2743200"/>
            <a:ext cx="9633915" cy="38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0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1.4: Layout of Substation (2/2):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Considerations that affect substation layout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Spatial relationships </a:t>
            </a:r>
            <a:r>
              <a:rPr lang="en-US" sz="2400" dirty="0">
                <a:latin typeface="Century Gothic" panose="020B0502020202020204" pitchFamily="34" charset="0"/>
              </a:rPr>
              <a:t>of equipment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Maintenance zoning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Electrical separations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Limits imposed by the nature of the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Type of substation </a:t>
            </a:r>
            <a:r>
              <a:rPr lang="en-US" sz="2400" dirty="0">
                <a:latin typeface="Century Gothic" panose="020B0502020202020204" pitchFamily="34" charset="0"/>
              </a:rPr>
              <a:t>- indoor or outdoor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Aesthetic considerations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Planning authority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04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1.4.1: Layout of Substation: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Spatial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33" y="1825624"/>
            <a:ext cx="11123289" cy="4811149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Four (4)</a:t>
            </a:r>
            <a:r>
              <a:rPr lang="en-US" sz="2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clearance distances </a:t>
            </a:r>
            <a:r>
              <a:rPr lang="en-US" sz="2600" dirty="0">
                <a:latin typeface="Century Gothic" panose="020B0502020202020204" pitchFamily="34" charset="0"/>
              </a:rPr>
              <a:t>govern the spacing of components and conductors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pPr marL="0" lvl="0" indent="0" algn="just">
              <a:buNone/>
            </a:pPr>
            <a:r>
              <a:rPr lang="en-US" sz="2600" dirty="0">
                <a:latin typeface="Century Gothic" panose="020B0502020202020204" pitchFamily="34" charset="0"/>
              </a:rPr>
              <a:t>1)</a:t>
            </a:r>
            <a:r>
              <a:rPr lang="en-US" sz="2600" b="1" dirty="0">
                <a:latin typeface="Century Gothic" panose="020B0502020202020204" pitchFamily="34" charset="0"/>
              </a:rPr>
              <a:t>Earth clearance</a:t>
            </a:r>
            <a:r>
              <a:rPr lang="en-US" sz="2600" dirty="0">
                <a:latin typeface="Century Gothic" panose="020B0502020202020204" pitchFamily="34" charset="0"/>
              </a:rPr>
              <a:t>: between live parts and earthed structures, walls, screens and ground</a:t>
            </a:r>
          </a:p>
          <a:p>
            <a:pPr marL="0" lvl="0" indent="0" algn="just">
              <a:buNone/>
            </a:pPr>
            <a:r>
              <a:rPr lang="en-US" sz="2600" dirty="0">
                <a:latin typeface="Century Gothic" panose="020B0502020202020204" pitchFamily="34" charset="0"/>
              </a:rPr>
              <a:t>2)</a:t>
            </a:r>
            <a:r>
              <a:rPr lang="en-US" sz="2600" b="1" dirty="0">
                <a:latin typeface="Century Gothic" panose="020B0502020202020204" pitchFamily="34" charset="0"/>
              </a:rPr>
              <a:t>Phase clearance</a:t>
            </a:r>
            <a:r>
              <a:rPr lang="en-US" sz="2600" dirty="0">
                <a:latin typeface="Century Gothic" panose="020B0502020202020204" pitchFamily="34" charset="0"/>
              </a:rPr>
              <a:t>: between live parts of different phases</a:t>
            </a:r>
          </a:p>
          <a:p>
            <a:pPr marL="0" lvl="0" indent="0" algn="just">
              <a:buNone/>
            </a:pPr>
            <a:r>
              <a:rPr lang="en-US" sz="2600" dirty="0">
                <a:latin typeface="Century Gothic" panose="020B0502020202020204" pitchFamily="34" charset="0"/>
              </a:rPr>
              <a:t>3)</a:t>
            </a:r>
            <a:r>
              <a:rPr lang="en-US" sz="2600" b="1" dirty="0">
                <a:latin typeface="Century Gothic" panose="020B0502020202020204" pitchFamily="34" charset="0"/>
              </a:rPr>
              <a:t>Isolating distance</a:t>
            </a:r>
            <a:r>
              <a:rPr lang="en-US" sz="2600" dirty="0">
                <a:latin typeface="Century Gothic" panose="020B0502020202020204" pitchFamily="34" charset="0"/>
              </a:rPr>
              <a:t>: between terminals of an isolator or connections thereto; also applies between connections to the terminals of a CB. </a:t>
            </a:r>
          </a:p>
          <a:p>
            <a:pPr marL="0" indent="0" algn="just">
              <a:buNone/>
            </a:pPr>
            <a:r>
              <a:rPr lang="en-US" sz="2600" dirty="0">
                <a:latin typeface="Century Gothic" panose="020B0502020202020204" pitchFamily="34" charset="0"/>
              </a:rPr>
              <a:t>4)</a:t>
            </a:r>
            <a:r>
              <a:rPr lang="en-US" sz="2600" b="1" dirty="0">
                <a:latin typeface="Century Gothic" panose="020B0502020202020204" pitchFamily="34" charset="0"/>
              </a:rPr>
              <a:t>Section clearance</a:t>
            </a:r>
            <a:r>
              <a:rPr lang="en-US" sz="2600" dirty="0">
                <a:latin typeface="Century Gothic" panose="020B0502020202020204" pitchFamily="34" charset="0"/>
              </a:rPr>
              <a:t>: between live parts and the limits of a maintenance zone (work section).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22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1.4.2: Layout of Substation: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b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Maintenance Zoning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latin typeface="Century Gothic" panose="020B0502020202020204" pitchFamily="34" charset="0"/>
              </a:rPr>
              <a:t>It is necessary at the outset to </a:t>
            </a:r>
            <a:r>
              <a:rPr lang="en-US" sz="2600" b="1" dirty="0">
                <a:latin typeface="Century Gothic" panose="020B0502020202020204" pitchFamily="34" charset="0"/>
              </a:rPr>
              <a:t>have a clear idea of how</a:t>
            </a:r>
            <a:r>
              <a:rPr lang="en-US" sz="2600" dirty="0">
                <a:latin typeface="Century Gothic" panose="020B0502020202020204" pitchFamily="34" charset="0"/>
              </a:rPr>
              <a:t>: 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Century Gothic" panose="020B0502020202020204" pitchFamily="34" charset="0"/>
              </a:rPr>
              <a:t>the various items of equipment are to be grouped,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Century Gothic" panose="020B0502020202020204" pitchFamily="34" charset="0"/>
              </a:rPr>
              <a:t>they are to be isolated and physically separated from neighboring live equipment and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Century Gothic" panose="020B0502020202020204" pitchFamily="34" charset="0"/>
              </a:rPr>
              <a:t>safe access to them is to be achieved.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8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1.4.3: Layout of Substation: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b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Electrical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Fundamentally, at least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three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such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electrical separations </a:t>
            </a:r>
            <a:r>
              <a:rPr lang="en-US" dirty="0">
                <a:latin typeface="Century Gothic" panose="020B0502020202020204" pitchFamily="34" charset="0"/>
              </a:rPr>
              <a:t>per phase are needed in a circuit.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romanLcPeriod"/>
            </a:pPr>
            <a:r>
              <a:rPr lang="en-US" dirty="0">
                <a:latin typeface="Century Gothic" panose="020B0502020202020204" pitchFamily="34" charset="0"/>
              </a:rPr>
              <a:t>between the terminals of the </a:t>
            </a:r>
            <a:r>
              <a:rPr lang="en-US" dirty="0" err="1">
                <a:latin typeface="Century Gothic" panose="020B0502020202020204" pitchFamily="34" charset="0"/>
              </a:rPr>
              <a:t>busbar</a:t>
            </a:r>
            <a:r>
              <a:rPr lang="en-US" dirty="0">
                <a:latin typeface="Century Gothic" panose="020B0502020202020204" pitchFamily="34" charset="0"/>
              </a:rPr>
              <a:t> isolator(s) or their connections</a:t>
            </a:r>
          </a:p>
          <a:p>
            <a:pPr marL="514350" lvl="0" indent="-514350">
              <a:buFont typeface="+mj-lt"/>
              <a:buAutoNum type="romanLcPeriod"/>
            </a:pPr>
            <a:r>
              <a:rPr lang="en-US" dirty="0">
                <a:latin typeface="Century Gothic" panose="020B0502020202020204" pitchFamily="34" charset="0"/>
              </a:rPr>
              <a:t>between the terminals of the CB or their connections  </a:t>
            </a:r>
          </a:p>
          <a:p>
            <a:pPr marL="514350" lvl="0" indent="-514350">
              <a:buFont typeface="+mj-lt"/>
              <a:buAutoNum type="romanLcPeriod"/>
            </a:pPr>
            <a:r>
              <a:rPr lang="en-US" dirty="0">
                <a:latin typeface="Century Gothic" panose="020B0502020202020204" pitchFamily="34" charset="0"/>
              </a:rPr>
              <a:t>between the terminals of the feeder isolator or their connections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algn="just"/>
            <a:r>
              <a:rPr lang="en-US" b="1" dirty="0">
                <a:latin typeface="Century Gothic" panose="020B0502020202020204" pitchFamily="34" charset="0"/>
              </a:rPr>
              <a:t>Additional separations</a:t>
            </a:r>
            <a:r>
              <a:rPr lang="en-US" dirty="0">
                <a:latin typeface="Century Gothic" panose="020B0502020202020204" pitchFamily="34" charset="0"/>
              </a:rPr>
              <a:t> may be needed to </a:t>
            </a:r>
            <a:r>
              <a:rPr lang="en-US" b="1" dirty="0">
                <a:latin typeface="Century Gothic" panose="020B0502020202020204" pitchFamily="34" charset="0"/>
              </a:rPr>
              <a:t>obtain phase clearances</a:t>
            </a:r>
            <a:r>
              <a:rPr lang="en-US" dirty="0">
                <a:latin typeface="Century Gothic" panose="020B0502020202020204" pitchFamily="34" charset="0"/>
              </a:rPr>
              <a:t> at points where conductors of different phase cross.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7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1.4.4: Layout of Substation: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b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Site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These include such obvious </a:t>
            </a:r>
            <a:r>
              <a:rPr lang="en-US" b="1" dirty="0">
                <a:latin typeface="Century Gothic" panose="020B0502020202020204" pitchFamily="34" charset="0"/>
              </a:rPr>
              <a:t>factors</a:t>
            </a:r>
            <a:r>
              <a:rPr lang="en-US" dirty="0">
                <a:latin typeface="Century Gothic" panose="020B0502020202020204" pitchFamily="34" charset="0"/>
              </a:rPr>
              <a:t> as: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1. </a:t>
            </a:r>
            <a:r>
              <a:rPr lang="en-US" b="1" dirty="0">
                <a:latin typeface="Century Gothic" panose="020B0502020202020204" pitchFamily="34" charset="0"/>
              </a:rPr>
              <a:t>Limited ground area </a:t>
            </a:r>
            <a:r>
              <a:rPr lang="en-US" dirty="0">
                <a:latin typeface="Century Gothic" panose="020B0502020202020204" pitchFamily="34" charset="0"/>
              </a:rPr>
              <a:t>or a peculiarly shaped site, often imposed by built-up areas.</a:t>
            </a:r>
          </a:p>
          <a:p>
            <a:pPr marL="0" lv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2. </a:t>
            </a:r>
            <a:r>
              <a:rPr lang="en-US" b="1" dirty="0">
                <a:latin typeface="Century Gothic" panose="020B0502020202020204" pitchFamily="34" charset="0"/>
              </a:rPr>
              <a:t>Restrictions on the position and direction of line entries</a:t>
            </a:r>
            <a:r>
              <a:rPr lang="en-US" dirty="0">
                <a:latin typeface="Century Gothic" panose="020B0502020202020204" pitchFamily="34" charset="0"/>
              </a:rPr>
              <a:t>, and</a:t>
            </a:r>
          </a:p>
          <a:p>
            <a:pPr marL="0" lv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3. </a:t>
            </a:r>
            <a:r>
              <a:rPr lang="en-US" b="1" dirty="0">
                <a:latin typeface="Century Gothic" panose="020B0502020202020204" pitchFamily="34" charset="0"/>
              </a:rPr>
              <a:t>Need to integrate the substation with other projects </a:t>
            </a:r>
            <a:r>
              <a:rPr lang="en-US" dirty="0">
                <a:latin typeface="Century Gothic" panose="020B0502020202020204" pitchFamily="34" charset="0"/>
              </a:rPr>
              <a:t>such as power stations, or buildings that house low-voltage switchgear or other equipment.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0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1.4.5: Layout of Substation: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br>
              <a:rPr lang="en-US" sz="4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Type - Indoor or Outdoor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The design to put EHV open-type switchgear </a:t>
            </a:r>
            <a:r>
              <a:rPr lang="en-US" sz="2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indoors or outdoors</a:t>
            </a:r>
            <a:r>
              <a:rPr lang="en-US" sz="2600" b="1" dirty="0">
                <a:latin typeface="Century Gothic" panose="020B0502020202020204" pitchFamily="34" charset="0"/>
              </a:rPr>
              <a:t> </a:t>
            </a:r>
            <a:r>
              <a:rPr lang="en-US" sz="2600" dirty="0">
                <a:latin typeface="Century Gothic" panose="020B0502020202020204" pitchFamily="34" charset="0"/>
              </a:rPr>
              <a:t>is usually influenced by one or more of the following </a:t>
            </a:r>
            <a:r>
              <a:rPr lang="en-US" sz="2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FACTORS</a:t>
            </a:r>
            <a:r>
              <a:rPr lang="en-US" sz="2600" dirty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US" sz="2600" dirty="0">
              <a:latin typeface="Century Gothic" panose="020B0502020202020204" pitchFamily="34" charset="0"/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n-US" sz="2600" dirty="0">
                <a:latin typeface="Century Gothic" panose="020B0502020202020204" pitchFamily="34" charset="0"/>
              </a:rPr>
              <a:t>Atmospheric pollution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600" dirty="0">
                <a:latin typeface="Century Gothic" panose="020B0502020202020204" pitchFamily="34" charset="0"/>
              </a:rPr>
              <a:t>Ease, safety and comfort in operation and maintenance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600" dirty="0">
                <a:latin typeface="Century Gothic" panose="020B0502020202020204" pitchFamily="34" charset="0"/>
              </a:rPr>
              <a:t>Site area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600" dirty="0">
                <a:latin typeface="Century Gothic" panose="020B0502020202020204" pitchFamily="34" charset="0"/>
              </a:rPr>
              <a:t>Aesthetic considerations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600" dirty="0">
                <a:latin typeface="Century Gothic" panose="020B0502020202020204" pitchFamily="34" charset="0"/>
              </a:rPr>
              <a:t>Planning Authority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DEFINITION</a:t>
            </a:r>
            <a:r>
              <a:rPr lang="en-GB" sz="2400" b="1" dirty="0">
                <a:latin typeface="Century Gothic" panose="020B0502020202020204" pitchFamily="34" charset="0"/>
              </a:rPr>
              <a:t> of a substation</a:t>
            </a:r>
          </a:p>
          <a:p>
            <a:endParaRPr lang="en-GB" sz="2400" b="1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COMPONENTS</a:t>
            </a:r>
            <a:r>
              <a:rPr lang="en-GB" sz="2400" b="1" dirty="0">
                <a:latin typeface="Century Gothic" panose="020B0502020202020204" pitchFamily="34" charset="0"/>
              </a:rPr>
              <a:t> / elements of a substation </a:t>
            </a:r>
          </a:p>
          <a:p>
            <a:endParaRPr lang="en-GB" sz="2400" b="1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TYPES </a:t>
            </a:r>
            <a:r>
              <a:rPr lang="en-GB" sz="2400" b="1" dirty="0">
                <a:latin typeface="Century Gothic" panose="020B0502020202020204" pitchFamily="34" charset="0"/>
              </a:rPr>
              <a:t>of substation</a:t>
            </a:r>
          </a:p>
          <a:p>
            <a:endParaRPr lang="en-GB" sz="2400" b="1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latin typeface="Century Gothic" panose="020B0502020202020204" pitchFamily="34" charset="0"/>
              </a:rPr>
              <a:t>Substation </a:t>
            </a:r>
            <a:r>
              <a:rPr lang="en-GB" sz="24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LAYOUT</a:t>
            </a:r>
            <a:r>
              <a:rPr lang="en-GB" sz="2400" b="1" dirty="0">
                <a:latin typeface="Century Gothic" panose="020B0502020202020204" pitchFamily="34" charset="0"/>
              </a:rPr>
              <a:t> and operation</a:t>
            </a:r>
          </a:p>
          <a:p>
            <a:endParaRPr lang="en-GB" sz="2400" b="1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BUSBAR SYSTEMS </a:t>
            </a:r>
            <a:r>
              <a:rPr lang="en-GB" sz="2400" b="1" dirty="0">
                <a:latin typeface="Century Gothic" panose="020B0502020202020204" pitchFamily="34" charset="0"/>
              </a:rPr>
              <a:t>and switching arrangements</a:t>
            </a:r>
          </a:p>
          <a:p>
            <a:endParaRPr lang="en-GB" sz="2400" b="1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latin typeface="Century Gothic" panose="020B0502020202020204" pitchFamily="34" charset="0"/>
              </a:rPr>
              <a:t>SELECTING A BUSBAR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35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1.4.6: Layout of Substation: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Aesthetic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The aesthetic considerations mainly look at </a:t>
            </a:r>
            <a:r>
              <a:rPr lang="en-US" sz="2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beautification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93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1.4.7: Layout of Substation: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Planning Authorities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The Planning Authority requirements must be observed, particularly with future considerations in mind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65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BUSBAR ARRANGEMENT SYSTEMS</a:t>
            </a:r>
          </a:p>
        </p:txBody>
      </p:sp>
    </p:spTree>
    <p:extLst>
      <p:ext uri="{BB962C8B-B14F-4D97-AF65-F5344CB8AC3E}">
        <p14:creationId xmlns:p14="http://schemas.microsoft.com/office/powerpoint/2010/main" val="54532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1.5: Busbar systems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8781" cy="479640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The simplest way to join a number of circuits together is to attach them (like branch) to a single conductor called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A number of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busbar arrangements </a:t>
            </a:r>
            <a:r>
              <a:rPr lang="en-US" sz="2400" dirty="0">
                <a:latin typeface="Century Gothic" panose="020B0502020202020204" pitchFamily="34" charset="0"/>
              </a:rPr>
              <a:t>have evolved over the years, for the </a:t>
            </a:r>
            <a:r>
              <a:rPr lang="en-US" sz="24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FOLLOWING REASONS</a:t>
            </a:r>
            <a:r>
              <a:rPr lang="en-US" sz="2400" dirty="0">
                <a:latin typeface="Century Gothic" panose="020B0502020202020204" pitchFamily="34" charset="0"/>
              </a:rPr>
              <a:t>: 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To </a:t>
            </a:r>
            <a:r>
              <a:rPr lang="en-US" sz="2400" b="1" dirty="0">
                <a:latin typeface="Century Gothic" panose="020B0502020202020204" pitchFamily="34" charset="0"/>
              </a:rPr>
              <a:t>improve security and reliability,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To </a:t>
            </a:r>
            <a:r>
              <a:rPr lang="en-US" sz="2400" b="1" dirty="0">
                <a:latin typeface="Century Gothic" panose="020B0502020202020204" pitchFamily="34" charset="0"/>
              </a:rPr>
              <a:t>facilitate maintenance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To </a:t>
            </a:r>
            <a:r>
              <a:rPr lang="en-US" sz="2400" b="1" dirty="0">
                <a:latin typeface="Century Gothic" panose="020B0502020202020204" pitchFamily="34" charset="0"/>
              </a:rPr>
              <a:t>increase flexibility of power system operation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29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1.5: Busbar systems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8781" cy="479640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Besides reliability, the </a:t>
            </a:r>
            <a:r>
              <a:rPr lang="en-US" sz="2400" b="1" dirty="0">
                <a:latin typeface="Century Gothic" panose="020B0502020202020204" pitchFamily="34" charset="0"/>
              </a:rPr>
              <a:t>types / complexities also have cost implications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Features common to </a:t>
            </a:r>
            <a:r>
              <a:rPr lang="en-US" sz="2400" dirty="0" err="1"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 arrangements are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Bypassing facilities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– to allow </a:t>
            </a:r>
            <a:r>
              <a:rPr lang="en-US" sz="2400" b="1" dirty="0">
                <a:latin typeface="Century Gothic" panose="020B0502020202020204" pitchFamily="34" charset="0"/>
              </a:rPr>
              <a:t>maintenance, especially of circuit breakers</a:t>
            </a:r>
            <a:r>
              <a:rPr lang="en-US" sz="2400" dirty="0">
                <a:latin typeface="Century Gothic" panose="020B0502020202020204" pitchFamily="34" charset="0"/>
              </a:rPr>
              <a:t>, and ensure continuity of supply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Current-limiting reactors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– (</a:t>
            </a:r>
            <a:r>
              <a:rPr lang="en-US" sz="2400" dirty="0" err="1">
                <a:latin typeface="Century Gothic" panose="020B0502020202020204" pitchFamily="34" charset="0"/>
              </a:rPr>
              <a:t>i</a:t>
            </a:r>
            <a:r>
              <a:rPr lang="en-US" sz="2400" dirty="0">
                <a:latin typeface="Century Gothic" panose="020B0502020202020204" pitchFamily="34" charset="0"/>
              </a:rPr>
              <a:t>) Reactors are sometimes incorporated in a </a:t>
            </a:r>
            <a:r>
              <a:rPr lang="en-US" sz="2400" dirty="0" err="1"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 system </a:t>
            </a:r>
            <a:r>
              <a:rPr lang="en-US" sz="2400" b="1" dirty="0">
                <a:latin typeface="Century Gothic" panose="020B0502020202020204" pitchFamily="34" charset="0"/>
              </a:rPr>
              <a:t>to reduce the fault level </a:t>
            </a:r>
            <a:r>
              <a:rPr lang="en-US" sz="2400" dirty="0">
                <a:latin typeface="Century Gothic" panose="020B0502020202020204" pitchFamily="34" charset="0"/>
              </a:rPr>
              <a:t>so that circuit breakers and other equipment of lower apparent-power (kVA) rating can be used ; (ii) they are usually connected </a:t>
            </a:r>
            <a:r>
              <a:rPr lang="en-US" sz="2400" b="1" dirty="0">
                <a:latin typeface="Century Gothic" panose="020B0502020202020204" pitchFamily="34" charset="0"/>
              </a:rPr>
              <a:t>between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 sections.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31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1.5: Busbar systems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8781" cy="479640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Some of the </a:t>
            </a:r>
            <a:r>
              <a:rPr lang="en-US" sz="2400" b="1" u="sng" dirty="0">
                <a:latin typeface="Century Gothic" panose="020B0502020202020204" pitchFamily="34" charset="0"/>
              </a:rPr>
              <a:t>BUSBAR ARRANGEMENTS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to be considered are: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Radial/Single busbar system</a:t>
            </a: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Ring busbar system</a:t>
            </a: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Mesh busbar system</a:t>
            </a: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Interconnected system</a:t>
            </a: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Transfer busbar system</a:t>
            </a:r>
          </a:p>
          <a:p>
            <a:pPr marL="914400" lvl="1" indent="-571500">
              <a:buFont typeface="+mj-lt"/>
              <a:buAutoNum type="romanLcPeriod"/>
            </a:pPr>
            <a:r>
              <a:rPr lang="en-US" sz="24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Duplicate/Double busbar system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16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RADIAL BUSBAR SYSTEM</a:t>
            </a:r>
          </a:p>
        </p:txBody>
      </p:sp>
    </p:spTree>
    <p:extLst>
      <p:ext uri="{BB962C8B-B14F-4D97-AF65-F5344CB8AC3E}">
        <p14:creationId xmlns:p14="http://schemas.microsoft.com/office/powerpoint/2010/main" val="124373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1.5.1: Radial/Single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1" y="1690688"/>
            <a:ext cx="9881419" cy="460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1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1.5.1: Radial system: </a:t>
            </a:r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Merits</a:t>
            </a:r>
            <a:r>
              <a:rPr lang="en-US" sz="26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1" dirty="0">
                <a:latin typeface="Century Gothic" panose="020B0502020202020204" pitchFamily="34" charset="0"/>
              </a:rPr>
              <a:t>simplest configuration </a:t>
            </a:r>
            <a:r>
              <a:rPr lang="en-US" sz="2200" dirty="0">
                <a:latin typeface="Century Gothic" panose="020B0502020202020204" pitchFamily="34" charset="0"/>
              </a:rPr>
              <a:t>among the systems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1" dirty="0">
                <a:latin typeface="Century Gothic" panose="020B0502020202020204" pitchFamily="34" charset="0"/>
              </a:rPr>
              <a:t>less expensive </a:t>
            </a:r>
            <a:r>
              <a:rPr lang="en-US" sz="2200" dirty="0">
                <a:latin typeface="Century Gothic" panose="020B0502020202020204" pitchFamily="34" charset="0"/>
              </a:rPr>
              <a:t>of all the systems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2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Demerits</a:t>
            </a:r>
            <a:endParaRPr lang="en-US" sz="26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b="1" dirty="0">
                <a:latin typeface="Century Gothic" panose="020B0502020202020204" pitchFamily="34" charset="0"/>
              </a:rPr>
              <a:t>a circuit or transformer has to be taken out of service, to enable maintenance</a:t>
            </a:r>
            <a:r>
              <a:rPr lang="en-US" sz="2200" dirty="0">
                <a:latin typeface="Century Gothic" panose="020B0502020202020204" pitchFamily="34" charset="0"/>
              </a:rPr>
              <a:t> of the associated CB to be carried out.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b="1" dirty="0">
                <a:latin typeface="Century Gothic" panose="020B0502020202020204" pitchFamily="34" charset="0"/>
              </a:rPr>
              <a:t>less reliable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2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RING BUSBAR SYSTEM</a:t>
            </a:r>
          </a:p>
        </p:txBody>
      </p:sp>
    </p:spTree>
    <p:extLst>
      <p:ext uri="{BB962C8B-B14F-4D97-AF65-F5344CB8AC3E}">
        <p14:creationId xmlns:p14="http://schemas.microsoft.com/office/powerpoint/2010/main" val="71005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DEFINITION OF A SUBSTATION</a:t>
            </a:r>
          </a:p>
        </p:txBody>
      </p:sp>
    </p:spTree>
    <p:extLst>
      <p:ext uri="{BB962C8B-B14F-4D97-AF65-F5344CB8AC3E}">
        <p14:creationId xmlns:p14="http://schemas.microsoft.com/office/powerpoint/2010/main" val="383460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1.5.2: Ring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The ring system is </a:t>
            </a: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used in distribution substations</a:t>
            </a:r>
            <a:r>
              <a:rPr lang="en-US" sz="2400" dirty="0">
                <a:latin typeface="Century Gothic" panose="020B0502020202020204" pitchFamily="34" charset="0"/>
              </a:rPr>
              <a:t>, but </a:t>
            </a:r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not for main transmission substations</a:t>
            </a:r>
            <a:r>
              <a:rPr lang="en-US" sz="2400" dirty="0">
                <a:latin typeface="Century Gothic" panose="020B0502020202020204" pitchFamily="34" charset="0"/>
              </a:rPr>
              <a:t>.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32" y="2488019"/>
            <a:ext cx="9970595" cy="397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943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1.5.2: Ring system: </a:t>
            </a:r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2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gives rather </a:t>
            </a:r>
            <a:r>
              <a:rPr lang="en-US" sz="2400" b="1" dirty="0">
                <a:latin typeface="Century Gothic" panose="020B0502020202020204" pitchFamily="34" charset="0"/>
              </a:rPr>
              <a:t>better security </a:t>
            </a:r>
            <a:r>
              <a:rPr lang="en-US" sz="2400" dirty="0">
                <a:latin typeface="Century Gothic" panose="020B0502020202020204" pitchFamily="34" charset="0"/>
              </a:rPr>
              <a:t>than the single busbar system, because alternative routes round the busbar are available to outgoing circuits.</a:t>
            </a:r>
          </a:p>
          <a:p>
            <a:pPr marL="800100" lvl="1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Also </a:t>
            </a:r>
            <a:r>
              <a:rPr lang="en-US" sz="2400" b="1" dirty="0">
                <a:latin typeface="Century Gothic" panose="020B0502020202020204" pitchFamily="34" charset="0"/>
              </a:rPr>
              <a:t>more reliable</a:t>
            </a:r>
          </a:p>
          <a:p>
            <a:r>
              <a:rPr lang="en-US" sz="2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Demerits</a:t>
            </a:r>
            <a:endParaRPr lang="en-US" sz="26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more </a:t>
            </a:r>
            <a:r>
              <a:rPr lang="en-US" sz="2400" b="1" dirty="0">
                <a:latin typeface="Century Gothic" panose="020B0502020202020204" pitchFamily="34" charset="0"/>
              </a:rPr>
              <a:t>complex and expensive </a:t>
            </a:r>
            <a:r>
              <a:rPr lang="en-US" sz="2400" dirty="0">
                <a:latin typeface="Century Gothic" panose="020B0502020202020204" pitchFamily="34" charset="0"/>
              </a:rPr>
              <a:t>than radial system.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b="1" dirty="0">
                <a:latin typeface="Century Gothic" panose="020B0502020202020204" pitchFamily="34" charset="0"/>
              </a:rPr>
              <a:t>requires more space than an equivalent single busbar system</a:t>
            </a:r>
            <a:r>
              <a:rPr lang="en-US" sz="2400" dirty="0">
                <a:latin typeface="Century Gothic" panose="020B0502020202020204" pitchFamily="34" charset="0"/>
              </a:rPr>
              <a:t>, particularly if the busbar-section isolators are duplicated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b="1" dirty="0">
                <a:latin typeface="Century Gothic" panose="020B0502020202020204" pitchFamily="34" charset="0"/>
              </a:rPr>
              <a:t>increases the fault levels</a:t>
            </a:r>
            <a:r>
              <a:rPr lang="en-US" sz="2400" dirty="0">
                <a:latin typeface="Century Gothic" panose="020B0502020202020204" pitchFamily="34" charset="0"/>
              </a:rPr>
              <a:t>, in the event of a fault, alternative routes exists to feed into the fault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MESH BUSBAR SYSTEM</a:t>
            </a:r>
          </a:p>
        </p:txBody>
      </p:sp>
    </p:spTree>
    <p:extLst>
      <p:ext uri="{BB962C8B-B14F-4D97-AF65-F5344CB8AC3E}">
        <p14:creationId xmlns:p14="http://schemas.microsoft.com/office/powerpoint/2010/main" val="1778228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1.5.3: Mesh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5394"/>
          </a:xfrm>
        </p:spPr>
        <p:txBody>
          <a:bodyPr/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In the mesh arrangement, </a:t>
            </a:r>
            <a:r>
              <a:rPr lang="en-US" sz="2400" b="1" dirty="0">
                <a:latin typeface="Century Gothic" panose="020B0502020202020204" pitchFamily="34" charset="0"/>
              </a:rPr>
              <a:t>the CBs, instead of being in the circuit tee offs, are in the </a:t>
            </a:r>
            <a:r>
              <a:rPr lang="en-US" sz="2400" b="1" dirty="0" err="1"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, which is of the ring type.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operation of two circuit breakers is therefore required to connect or disconnect a circuit</a:t>
            </a:r>
            <a:r>
              <a:rPr lang="en-US" sz="2400" dirty="0">
                <a:latin typeface="Century Gothic" panose="020B0502020202020204" pitchFamily="34" charset="0"/>
              </a:rPr>
              <a:t>, and at disconnection, the ring is broken.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6" y="3229896"/>
            <a:ext cx="11282516" cy="345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7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1.5.3: Mesh system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857250" lvl="1" indent="-514350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It </a:t>
            </a:r>
            <a:r>
              <a:rPr lang="en-US" b="1" dirty="0">
                <a:latin typeface="Century Gothic" panose="020B0502020202020204" pitchFamily="34" charset="0"/>
              </a:rPr>
              <a:t>allows maintenance of any circuit without loss of supply</a:t>
            </a:r>
            <a:r>
              <a:rPr lang="en-US" dirty="0">
                <a:latin typeface="Century Gothic" panose="020B0502020202020204" pitchFamily="34" charset="0"/>
              </a:rPr>
              <a:t> or protection, and without added bypassing facilities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a </a:t>
            </a:r>
            <a:r>
              <a:rPr lang="en-US" b="1" dirty="0">
                <a:latin typeface="Century Gothic" panose="020B0502020202020204" pitchFamily="34" charset="0"/>
              </a:rPr>
              <a:t>fault at any point </a:t>
            </a:r>
            <a:r>
              <a:rPr lang="en-US" b="1" u="sng" dirty="0">
                <a:latin typeface="Century Gothic" panose="020B0502020202020204" pitchFamily="34" charset="0"/>
              </a:rPr>
              <a:t>on the busbar </a:t>
            </a:r>
            <a:r>
              <a:rPr lang="en-US" b="1" dirty="0">
                <a:latin typeface="Century Gothic" panose="020B0502020202020204" pitchFamily="34" charset="0"/>
              </a:rPr>
              <a:t>causes </a:t>
            </a:r>
            <a:r>
              <a:rPr lang="en-US" b="1" u="sng" dirty="0">
                <a:latin typeface="Century Gothic" panose="020B0502020202020204" pitchFamily="34" charset="0"/>
              </a:rPr>
              <a:t>loss of only one circuit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a fault </a:t>
            </a:r>
            <a:r>
              <a:rPr lang="en-US" b="1" u="sng" dirty="0">
                <a:latin typeface="Century Gothic" panose="020B0502020202020204" pitchFamily="34" charset="0"/>
              </a:rPr>
              <a:t>on a circuit brea</a:t>
            </a:r>
            <a:r>
              <a:rPr lang="en-US" b="1" dirty="0">
                <a:latin typeface="Century Gothic" panose="020B0502020202020204" pitchFamily="34" charset="0"/>
              </a:rPr>
              <a:t>ker </a:t>
            </a:r>
            <a:r>
              <a:rPr lang="en-US" dirty="0">
                <a:latin typeface="Century Gothic" panose="020B0502020202020204" pitchFamily="34" charset="0"/>
              </a:rPr>
              <a:t>causes the loss of </a:t>
            </a:r>
            <a:r>
              <a:rPr lang="en-US" b="1" u="sng" dirty="0">
                <a:latin typeface="Century Gothic" panose="020B0502020202020204" pitchFamily="34" charset="0"/>
              </a:rPr>
              <a:t>only two circuits</a:t>
            </a:r>
            <a:r>
              <a:rPr lang="en-US" dirty="0">
                <a:latin typeface="Century Gothic" panose="020B0502020202020204" pitchFamily="34" charset="0"/>
              </a:rPr>
              <a:t>, regardless of the total number of circuits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gives </a:t>
            </a:r>
            <a:r>
              <a:rPr lang="en-US" b="1" dirty="0">
                <a:latin typeface="Century Gothic" panose="020B0502020202020204" pitchFamily="34" charset="0"/>
              </a:rPr>
              <a:t>more enhanced security </a:t>
            </a:r>
            <a:r>
              <a:rPr lang="en-US" dirty="0">
                <a:latin typeface="Century Gothic" panose="020B0502020202020204" pitchFamily="34" charset="0"/>
              </a:rPr>
              <a:t>than the ring system.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employed in HV systems due to </a:t>
            </a:r>
            <a:r>
              <a:rPr lang="en-US" b="1" dirty="0">
                <a:latin typeface="Century Gothic" panose="020B0502020202020204" pitchFamily="34" charset="0"/>
              </a:rPr>
              <a:t>increased security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has a </a:t>
            </a:r>
            <a:r>
              <a:rPr lang="en-US" b="1" dirty="0">
                <a:latin typeface="Century Gothic" panose="020B0502020202020204" pitchFamily="34" charset="0"/>
              </a:rPr>
              <a:t>higher utilization of circuits </a:t>
            </a:r>
            <a:r>
              <a:rPr lang="en-US" dirty="0">
                <a:latin typeface="Century Gothic" panose="020B0502020202020204" pitchFamily="34" charset="0"/>
              </a:rPr>
              <a:t>when fully developed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07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1.5.3: Mesh system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b="1" dirty="0">
                <a:latin typeface="Century Gothic" panose="020B0502020202020204" pitchFamily="34" charset="0"/>
              </a:rPr>
              <a:t>more complex</a:t>
            </a:r>
            <a:r>
              <a:rPr lang="en-US" dirty="0">
                <a:latin typeface="Century Gothic" panose="020B0502020202020204" pitchFamily="34" charset="0"/>
              </a:rPr>
              <a:t> than ring system.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b="1" dirty="0">
                <a:latin typeface="Century Gothic" panose="020B0502020202020204" pitchFamily="34" charset="0"/>
              </a:rPr>
              <a:t>also increases the fault levels</a:t>
            </a:r>
            <a:r>
              <a:rPr lang="en-US" dirty="0">
                <a:latin typeface="Century Gothic" panose="020B0502020202020204" pitchFamily="34" charset="0"/>
              </a:rPr>
              <a:t>, in the event of a fault, alternative routes exists to feed into the fault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dirty="0">
                <a:latin typeface="Century Gothic" panose="020B0502020202020204" pitchFamily="34" charset="0"/>
              </a:rPr>
              <a:t>to cover all contingencies of switching, </a:t>
            </a:r>
            <a:r>
              <a:rPr lang="en-US" b="1" dirty="0">
                <a:latin typeface="Century Gothic" panose="020B0502020202020204" pitchFamily="34" charset="0"/>
              </a:rPr>
              <a:t>all the CBs and CTs in a mesh must be able to pass maximum current that may flow around the mesh</a:t>
            </a:r>
            <a:r>
              <a:rPr lang="en-US" dirty="0">
                <a:latin typeface="Century Gothic" panose="020B0502020202020204" pitchFamily="34" charset="0"/>
              </a:rPr>
              <a:t>, which is the equivalent of the busbar current rating in other types of busbar systems. </a:t>
            </a:r>
          </a:p>
          <a:p>
            <a:pPr marL="857250" lvl="1" indent="-514350" algn="just">
              <a:buFont typeface="+mj-lt"/>
              <a:buAutoNum type="arabicParenR"/>
            </a:pPr>
            <a:r>
              <a:rPr lang="en-US" b="1" dirty="0">
                <a:latin typeface="Century Gothic" panose="020B0502020202020204" pitchFamily="34" charset="0"/>
              </a:rPr>
              <a:t>more expensive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024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INTERCONNECTED SYSTEM</a:t>
            </a:r>
          </a:p>
        </p:txBody>
      </p:sp>
    </p:spTree>
    <p:extLst>
      <p:ext uri="{BB962C8B-B14F-4D97-AF65-F5344CB8AC3E}">
        <p14:creationId xmlns:p14="http://schemas.microsoft.com/office/powerpoint/2010/main" val="769624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1.5.4: Interconnected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76284"/>
            <a:ext cx="10680290" cy="438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488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1.5.4: Interconnected system: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Merits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Century Gothic" panose="020B0502020202020204" pitchFamily="34" charset="0"/>
              </a:rPr>
              <a:t>increased security </a:t>
            </a:r>
            <a:r>
              <a:rPr lang="en-US" dirty="0">
                <a:latin typeface="Century Gothic" panose="020B0502020202020204" pitchFamily="34" charset="0"/>
              </a:rPr>
              <a:t>than the mesh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employed in HV systems due to the increased security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has </a:t>
            </a:r>
            <a:r>
              <a:rPr lang="en-US" b="1" dirty="0">
                <a:latin typeface="Century Gothic" panose="020B0502020202020204" pitchFamily="34" charset="0"/>
              </a:rPr>
              <a:t>a higher utilization of circuits </a:t>
            </a:r>
            <a:r>
              <a:rPr lang="en-US" dirty="0">
                <a:latin typeface="Century Gothic" panose="020B0502020202020204" pitchFamily="34" charset="0"/>
              </a:rPr>
              <a:t>when fully developed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Demerits</a:t>
            </a:r>
            <a:endParaRPr lang="en-US" sz="24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Century Gothic" panose="020B0502020202020204" pitchFamily="34" charset="0"/>
              </a:rPr>
              <a:t>this arrangement </a:t>
            </a:r>
            <a:r>
              <a:rPr lang="en-US" b="1" dirty="0">
                <a:latin typeface="Century Gothic" panose="020B0502020202020204" pitchFamily="34" charset="0"/>
              </a:rPr>
              <a:t>requires more substation equipment overall </a:t>
            </a:r>
            <a:r>
              <a:rPr lang="en-US" dirty="0">
                <a:latin typeface="Century Gothic" panose="020B0502020202020204" pitchFamily="34" charset="0"/>
              </a:rPr>
              <a:t>(e.g. switchgear and electrical connections)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very expensive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12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TRANSFER BUSBAR SYSTEM</a:t>
            </a:r>
          </a:p>
        </p:txBody>
      </p:sp>
    </p:spTree>
    <p:extLst>
      <p:ext uri="{BB962C8B-B14F-4D97-AF65-F5344CB8AC3E}">
        <p14:creationId xmlns:p14="http://schemas.microsoft.com/office/powerpoint/2010/main" val="127759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1.1: Definition of a Substation (1/1)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057" y="1825625"/>
            <a:ext cx="10887738" cy="4862254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entury Gothic" panose="020B0502020202020204" pitchFamily="34" charset="0"/>
              </a:rPr>
              <a:t>Substation</a:t>
            </a:r>
            <a:r>
              <a:rPr lang="en-US" sz="2200" dirty="0">
                <a:latin typeface="Century Gothic" panose="020B0502020202020204" pitchFamily="34" charset="0"/>
              </a:rPr>
              <a:t> - is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Century Gothic" panose="020B0502020202020204" pitchFamily="34" charset="0"/>
              </a:rPr>
              <a:t>an assembly of a number of switchgear components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Century Gothic" panose="020B0502020202020204" pitchFamily="34" charset="0"/>
              </a:rPr>
              <a:t>used to direct the flow of electrical energy in a power system</a:t>
            </a:r>
            <a:r>
              <a:rPr lang="en-US" sz="2200" dirty="0"/>
              <a:t>. 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75" y="3273134"/>
            <a:ext cx="3106480" cy="3107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56" y="3273133"/>
            <a:ext cx="3305170" cy="3083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607" y="3273133"/>
            <a:ext cx="3617838" cy="30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0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1.5.5: Transfer busbar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792545" cy="4486275"/>
          </a:xfrm>
        </p:spPr>
        <p:txBody>
          <a:bodyPr/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transfer busbar system is a single busbar system </a:t>
            </a:r>
            <a:r>
              <a:rPr lang="en-US" sz="2400" dirty="0">
                <a:latin typeface="Century Gothic" panose="020B0502020202020204" pitchFamily="34" charset="0"/>
              </a:rPr>
              <a:t>to which </a:t>
            </a:r>
            <a:r>
              <a:rPr lang="en-US" sz="2400" b="1" dirty="0">
                <a:latin typeface="Century Gothic" panose="020B0502020202020204" pitchFamily="34" charset="0"/>
              </a:rPr>
              <a:t>has been added facilities for bypassing any one circuit breaker on load.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In the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event of a fault on the </a:t>
            </a:r>
            <a:r>
              <a:rPr lang="en-US" sz="24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main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busbar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loads can be transferred to the </a:t>
            </a:r>
            <a:r>
              <a:rPr lang="en-US" sz="24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auxiliary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busbar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Circuit breaker </a:t>
            </a:r>
            <a:r>
              <a:rPr lang="en-US" sz="2400" b="1" dirty="0">
                <a:latin typeface="Century Gothic" panose="020B0502020202020204" pitchFamily="34" charset="0"/>
              </a:rPr>
              <a:t>CB can also be isolated for routine maintenance or repair of main busbar</a:t>
            </a:r>
            <a:r>
              <a:rPr lang="en-US" sz="2400" dirty="0">
                <a:latin typeface="Century Gothic" panose="020B0502020202020204" pitchFamily="34" charset="0"/>
              </a:rPr>
              <a:t>, or examination after fault clearance, with the circuit still in operation.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5" y="3611110"/>
            <a:ext cx="11169445" cy="2906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422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1.5.5: Transfer busbar system: 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9116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Merits: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The bus-coupler circuit breaker </a:t>
            </a:r>
            <a:r>
              <a:rPr lang="en-US" sz="2400" b="1" dirty="0">
                <a:latin typeface="Century Gothic" panose="020B0502020202020204" pitchFamily="34" charset="0"/>
              </a:rPr>
              <a:t>enables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on-load transfer </a:t>
            </a:r>
            <a:r>
              <a:rPr lang="en-US" sz="2400" dirty="0">
                <a:latin typeface="Century Gothic" panose="020B0502020202020204" pitchFamily="34" charset="0"/>
              </a:rPr>
              <a:t>of a circuit to be carried out </a:t>
            </a:r>
            <a:r>
              <a:rPr lang="en-US" sz="2400" b="1" dirty="0">
                <a:latin typeface="Century Gothic" panose="020B0502020202020204" pitchFamily="34" charset="0"/>
              </a:rPr>
              <a:t>from one (main) busbar to the other (auxiliary) busbar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It is also possible to select all circuits to one busbar, releasing the other busbar for </a:t>
            </a:r>
            <a:r>
              <a:rPr lang="en-US" sz="2400" b="1" dirty="0">
                <a:latin typeface="Century Gothic" panose="020B0502020202020204" pitchFamily="34" charset="0"/>
              </a:rPr>
              <a:t>maintenance works </a:t>
            </a:r>
            <a:r>
              <a:rPr lang="en-US" sz="2400" dirty="0">
                <a:latin typeface="Century Gothic" panose="020B0502020202020204" pitchFamily="34" charset="0"/>
              </a:rPr>
              <a:t>such as insulator cleaning 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b="1" dirty="0">
                <a:latin typeface="Century Gothic" panose="020B0502020202020204" pitchFamily="34" charset="0"/>
              </a:rPr>
              <a:t>more secure </a:t>
            </a:r>
            <a:r>
              <a:rPr lang="en-US" sz="2400" dirty="0">
                <a:latin typeface="Century Gothic" panose="020B0502020202020204" pitchFamily="34" charset="0"/>
              </a:rPr>
              <a:t>than the single or radial system, since it permits segregation of circuits to minimize the effect of busbar faults</a:t>
            </a:r>
          </a:p>
          <a:p>
            <a:r>
              <a:rPr 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  <a:p>
            <a:pPr marL="800100" lvl="1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more </a:t>
            </a:r>
            <a:r>
              <a:rPr lang="en-US" sz="2400" b="1" dirty="0">
                <a:latin typeface="Century Gothic" panose="020B0502020202020204" pitchFamily="34" charset="0"/>
              </a:rPr>
              <a:t>complex </a:t>
            </a:r>
            <a:r>
              <a:rPr lang="en-US" sz="2400" dirty="0">
                <a:latin typeface="Century Gothic" panose="020B0502020202020204" pitchFamily="34" charset="0"/>
              </a:rPr>
              <a:t>than radial system</a:t>
            </a:r>
          </a:p>
          <a:p>
            <a:pPr marL="800100" lvl="1" indent="-457200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more </a:t>
            </a:r>
            <a:r>
              <a:rPr lang="en-US" sz="2400" b="1" dirty="0">
                <a:latin typeface="Century Gothic" panose="020B0502020202020204" pitchFamily="34" charset="0"/>
              </a:rPr>
              <a:t>expensive</a:t>
            </a:r>
            <a:r>
              <a:rPr lang="en-US" sz="2400" dirty="0">
                <a:latin typeface="Century Gothic" panose="020B0502020202020204" pitchFamily="34" charset="0"/>
              </a:rPr>
              <a:t> than radial system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DUPLICATE/DOUBLE BUSBAR SYSTEM</a:t>
            </a:r>
          </a:p>
        </p:txBody>
      </p:sp>
    </p:spTree>
    <p:extLst>
      <p:ext uri="{BB962C8B-B14F-4D97-AF65-F5344CB8AC3E}">
        <p14:creationId xmlns:p14="http://schemas.microsoft.com/office/powerpoint/2010/main" val="386820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1.5.6: Duplicate/Double busbar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678"/>
          </a:xfrm>
        </p:spPr>
        <p:txBody>
          <a:bodyPr/>
          <a:lstStyle/>
          <a:p>
            <a:pPr algn="just"/>
            <a:r>
              <a:rPr lang="en-US" sz="2200" dirty="0">
                <a:latin typeface="Century Gothic" panose="020B0502020202020204" pitchFamily="34" charset="0"/>
              </a:rPr>
              <a:t>The </a:t>
            </a:r>
            <a:r>
              <a:rPr lang="en-US" sz="2200" b="1" dirty="0">
                <a:latin typeface="Century Gothic" panose="020B0502020202020204" pitchFamily="34" charset="0"/>
              </a:rPr>
              <a:t>duplicate </a:t>
            </a:r>
            <a:r>
              <a:rPr lang="en-US" sz="2200" b="1" dirty="0" err="1">
                <a:latin typeface="Century Gothic" panose="020B0502020202020204" pitchFamily="34" charset="0"/>
              </a:rPr>
              <a:t>busbar</a:t>
            </a:r>
            <a:r>
              <a:rPr lang="en-US" sz="2200" b="1" dirty="0">
                <a:latin typeface="Century Gothic" panose="020B0502020202020204" pitchFamily="34" charset="0"/>
              </a:rPr>
              <a:t> system is one of the commonest systems in use</a:t>
            </a:r>
            <a:r>
              <a:rPr lang="en-US" sz="2200" dirty="0">
                <a:latin typeface="Century Gothic" panose="020B0502020202020204" pitchFamily="34" charset="0"/>
              </a:rPr>
              <a:t>, </a:t>
            </a:r>
          </a:p>
          <a:p>
            <a:pPr algn="just"/>
            <a:r>
              <a:rPr lang="en-US" sz="2200" dirty="0">
                <a:latin typeface="Century Gothic" panose="020B0502020202020204" pitchFamily="34" charset="0"/>
              </a:rPr>
              <a:t>It makes it </a:t>
            </a:r>
            <a:r>
              <a:rPr lang="en-US" sz="2200" b="1" dirty="0">
                <a:latin typeface="Century Gothic" panose="020B0502020202020204" pitchFamily="34" charset="0"/>
              </a:rPr>
              <a:t>possible to cater for a wide variety of system operational requirements</a:t>
            </a:r>
            <a:r>
              <a:rPr lang="en-US" sz="2200" dirty="0">
                <a:latin typeface="Century Gothic" panose="020B0502020202020204" pitchFamily="34" charset="0"/>
              </a:rPr>
              <a:t>. </a:t>
            </a:r>
          </a:p>
          <a:p>
            <a:pPr algn="just"/>
            <a:r>
              <a:rPr lang="en-US" sz="2200" dirty="0">
                <a:latin typeface="Century Gothic" panose="020B0502020202020204" pitchFamily="34" charset="0"/>
              </a:rPr>
              <a:t>The </a:t>
            </a:r>
            <a:r>
              <a:rPr lang="en-US" sz="2200" b="1" dirty="0">
                <a:latin typeface="Century Gothic" panose="020B0502020202020204" pitchFamily="34" charset="0"/>
              </a:rPr>
              <a:t>number of incoming lines, generators, and transformers </a:t>
            </a:r>
            <a:r>
              <a:rPr lang="en-US" sz="2200" dirty="0">
                <a:latin typeface="Century Gothic" panose="020B0502020202020204" pitchFamily="34" charset="0"/>
              </a:rPr>
              <a:t>connected to a particular section of </a:t>
            </a:r>
            <a:r>
              <a:rPr lang="en-US" sz="2200" dirty="0" err="1">
                <a:latin typeface="Century Gothic" panose="020B0502020202020204" pitchFamily="34" charset="0"/>
              </a:rPr>
              <a:t>busbar</a:t>
            </a:r>
            <a:r>
              <a:rPr lang="en-US" sz="2200" dirty="0">
                <a:latin typeface="Century Gothic" panose="020B0502020202020204" pitchFamily="34" charset="0"/>
              </a:rPr>
              <a:t> or group of </a:t>
            </a:r>
            <a:r>
              <a:rPr lang="en-US" sz="2200" dirty="0" err="1">
                <a:latin typeface="Century Gothic" panose="020B0502020202020204" pitchFamily="34" charset="0"/>
              </a:rPr>
              <a:t>busbars</a:t>
            </a:r>
            <a:r>
              <a:rPr lang="en-US" sz="2200" dirty="0">
                <a:latin typeface="Century Gothic" panose="020B0502020202020204" pitchFamily="34" charset="0"/>
              </a:rPr>
              <a:t>, </a:t>
            </a:r>
            <a:r>
              <a:rPr lang="en-US" sz="2200" b="1" dirty="0">
                <a:latin typeface="Century Gothic" panose="020B0502020202020204" pitchFamily="34" charset="0"/>
              </a:rPr>
              <a:t>can be restricted to avoid excessive phase-earth or 3-phase fault currents</a:t>
            </a:r>
            <a:r>
              <a:rPr lang="en-US" sz="2200" dirty="0">
                <a:latin typeface="Century Gothic" panose="020B0502020202020204" pitchFamily="34" charset="0"/>
              </a:rPr>
              <a:t>.</a:t>
            </a:r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4" y="3791032"/>
            <a:ext cx="10380406" cy="285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83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276"/>
            <a:ext cx="10680290" cy="9024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1.5.6: Duplicate busbar system: </a:t>
            </a:r>
            <a:b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and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45" y="2008187"/>
            <a:ext cx="10515600" cy="463911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Merits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The duplicate or double busbar system is </a:t>
            </a:r>
            <a:r>
              <a:rPr lang="en-US" sz="2400" b="1" dirty="0">
                <a:latin typeface="Century Gothic" panose="020B0502020202020204" pitchFamily="34" charset="0"/>
              </a:rPr>
              <a:t>most suitable for highly interconnected power supply system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In the event of a fault on a busbar, it </a:t>
            </a:r>
            <a:r>
              <a:rPr lang="en-US" sz="2400" b="1" dirty="0">
                <a:latin typeface="Century Gothic" panose="020B0502020202020204" pitchFamily="34" charset="0"/>
              </a:rPr>
              <a:t>enables all the circuits on the faulty busbar to be transferred to the </a:t>
            </a:r>
            <a:r>
              <a:rPr lang="en-US" sz="2400" b="1" dirty="0" err="1">
                <a:latin typeface="Century Gothic" panose="020B0502020202020204" pitchFamily="34" charset="0"/>
              </a:rPr>
              <a:t>unfaulted</a:t>
            </a:r>
            <a:r>
              <a:rPr lang="en-US" sz="2400" b="1" dirty="0">
                <a:latin typeface="Century Gothic" panose="020B0502020202020204" pitchFamily="34" charset="0"/>
              </a:rPr>
              <a:t> busbar</a:t>
            </a:r>
            <a:r>
              <a:rPr lang="en-US" sz="2400" dirty="0">
                <a:latin typeface="Century Gothic" panose="020B0502020202020204" pitchFamily="34" charset="0"/>
              </a:rPr>
              <a:t> and reinstated immediately.</a:t>
            </a:r>
          </a:p>
          <a:p>
            <a:pPr marL="800100" lvl="1" indent="-457200" algn="just">
              <a:buFont typeface="+mj-lt"/>
              <a:buAutoNum type="arabicParenR"/>
            </a:pPr>
            <a:r>
              <a:rPr lang="en-US" sz="2400" dirty="0">
                <a:latin typeface="Century Gothic" panose="020B0502020202020204" pitchFamily="34" charset="0"/>
              </a:rPr>
              <a:t>This </a:t>
            </a:r>
            <a:r>
              <a:rPr lang="en-US" sz="2400" b="1" dirty="0">
                <a:latin typeface="Century Gothic" panose="020B0502020202020204" pitchFamily="34" charset="0"/>
              </a:rPr>
              <a:t>reduces the loss time </a:t>
            </a:r>
            <a:r>
              <a:rPr lang="en-US" sz="2400" dirty="0">
                <a:latin typeface="Century Gothic" panose="020B0502020202020204" pitchFamily="34" charset="0"/>
              </a:rPr>
              <a:t>needed to operate the busbar-selector isolators of all the involved circuits, </a:t>
            </a:r>
            <a:r>
              <a:rPr lang="en-US" sz="2400" b="1" dirty="0">
                <a:latin typeface="Century Gothic" panose="020B0502020202020204" pitchFamily="34" charset="0"/>
              </a:rPr>
              <a:t>plus any time required for investigation </a:t>
            </a:r>
            <a:r>
              <a:rPr lang="en-US" sz="2400" dirty="0">
                <a:latin typeface="Century Gothic" panose="020B0502020202020204" pitchFamily="34" charset="0"/>
              </a:rPr>
              <a:t>and decision-making</a:t>
            </a:r>
          </a:p>
          <a:p>
            <a:pPr marL="800100" lvl="1" indent="-457200">
              <a:buFont typeface="+mj-lt"/>
              <a:buAutoNum type="arabicParenR"/>
            </a:pPr>
            <a:r>
              <a:rPr lang="en-US" sz="2400" b="1" dirty="0">
                <a:latin typeface="Century Gothic" panose="020B0502020202020204" pitchFamily="34" charset="0"/>
              </a:rPr>
              <a:t>more secure </a:t>
            </a:r>
            <a:r>
              <a:rPr lang="en-US" sz="2400" dirty="0">
                <a:latin typeface="Century Gothic" panose="020B0502020202020204" pitchFamily="34" charset="0"/>
              </a:rPr>
              <a:t>than the single or radial system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Demerits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entury Gothic" panose="020B0502020202020204" pitchFamily="34" charset="0"/>
              </a:rPr>
              <a:t>more complex </a:t>
            </a:r>
            <a:r>
              <a:rPr lang="en-US" sz="2400" dirty="0">
                <a:latin typeface="Century Gothic" panose="020B0502020202020204" pitchFamily="34" charset="0"/>
              </a:rPr>
              <a:t>than radial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b="1" dirty="0">
                <a:latin typeface="Century Gothic" panose="020B0502020202020204" pitchFamily="34" charset="0"/>
              </a:rPr>
              <a:t>more expensive </a:t>
            </a:r>
            <a:r>
              <a:rPr lang="en-US" sz="2400" dirty="0">
                <a:latin typeface="Century Gothic" panose="020B0502020202020204" pitchFamily="34" charset="0"/>
              </a:rPr>
              <a:t>than radial system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500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SELECTION OF BUSBAR SYSTEM</a:t>
            </a:r>
          </a:p>
        </p:txBody>
      </p:sp>
    </p:spTree>
    <p:extLst>
      <p:ext uri="{BB962C8B-B14F-4D97-AF65-F5344CB8AC3E}">
        <p14:creationId xmlns:p14="http://schemas.microsoft.com/office/powerpoint/2010/main" val="1738488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1.6: Selecting a busbar arrangement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The </a:t>
            </a:r>
            <a:r>
              <a:rPr lang="en-US" sz="2600" b="1" dirty="0">
                <a:latin typeface="Century Gothic" panose="020B0502020202020204" pitchFamily="34" charset="0"/>
              </a:rPr>
              <a:t>selection</a:t>
            </a:r>
            <a:r>
              <a:rPr lang="en-US" sz="2600" dirty="0">
                <a:latin typeface="Century Gothic" panose="020B0502020202020204" pitchFamily="34" charset="0"/>
              </a:rPr>
              <a:t> of a </a:t>
            </a:r>
            <a:r>
              <a:rPr lang="en-US" sz="2600" dirty="0" err="1">
                <a:latin typeface="Century Gothic" panose="020B0502020202020204" pitchFamily="34" charset="0"/>
              </a:rPr>
              <a:t>busbar</a:t>
            </a:r>
            <a:r>
              <a:rPr lang="en-US" sz="2600" dirty="0">
                <a:latin typeface="Century Gothic" panose="020B0502020202020204" pitchFamily="34" charset="0"/>
              </a:rPr>
              <a:t> system </a:t>
            </a:r>
            <a:r>
              <a:rPr lang="en-US" sz="2600" b="1" dirty="0">
                <a:latin typeface="Century Gothic" panose="020B0502020202020204" pitchFamily="34" charset="0"/>
              </a:rPr>
              <a:t>must be considered in relation to the needs of the power system </a:t>
            </a:r>
            <a:r>
              <a:rPr lang="en-US" sz="2600" dirty="0">
                <a:latin typeface="Century Gothic" panose="020B0502020202020204" pitchFamily="34" charset="0"/>
              </a:rPr>
              <a:t>as a whole. 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pPr algn="just"/>
            <a:r>
              <a:rPr lang="en-US" sz="2600" dirty="0">
                <a:latin typeface="Century Gothic" panose="020B0502020202020204" pitchFamily="34" charset="0"/>
              </a:rPr>
              <a:t>A fault on a </a:t>
            </a:r>
            <a:r>
              <a:rPr lang="en-US" sz="2600" dirty="0" err="1">
                <a:latin typeface="Century Gothic" panose="020B0502020202020204" pitchFamily="34" charset="0"/>
              </a:rPr>
              <a:t>busbar</a:t>
            </a:r>
            <a:r>
              <a:rPr lang="en-US" sz="2600" dirty="0">
                <a:latin typeface="Century Gothic" panose="020B0502020202020204" pitchFamily="34" charset="0"/>
              </a:rPr>
              <a:t> results in the disconnection of a large portion or area of a power system.</a:t>
            </a:r>
          </a:p>
          <a:p>
            <a:endParaRPr lang="en-US" sz="2600" dirty="0">
              <a:latin typeface="Century Gothic" panose="020B0502020202020204" pitchFamily="34" charset="0"/>
            </a:endParaRPr>
          </a:p>
          <a:p>
            <a:pPr algn="just"/>
            <a:r>
              <a:rPr lang="en-US" sz="2600" dirty="0">
                <a:latin typeface="Century Gothic" panose="020B0502020202020204" pitchFamily="34" charset="0"/>
              </a:rPr>
              <a:t>It is therefore </a:t>
            </a:r>
            <a:r>
              <a:rPr lang="en-US" sz="2600" b="1" dirty="0">
                <a:latin typeface="Century Gothic" panose="020B0502020202020204" pitchFamily="34" charset="0"/>
              </a:rPr>
              <a:t>not advisable to have too many generators on one section of </a:t>
            </a:r>
            <a:r>
              <a:rPr lang="en-US" sz="2600" b="1" dirty="0" err="1">
                <a:latin typeface="Century Gothic" panose="020B0502020202020204" pitchFamily="34" charset="0"/>
              </a:rPr>
              <a:t>busbar</a:t>
            </a:r>
            <a:r>
              <a:rPr lang="en-US" sz="2600" dirty="0">
                <a:latin typeface="Century Gothic" panose="020B0502020202020204" pitchFamily="34" charset="0"/>
              </a:rPr>
              <a:t>, and if the generators are of very large output, it is wise to limit the number to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52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1.6.1: Factors to consider in selecting a busbar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vulnerability of a substation to the various hazards</a:t>
            </a:r>
            <a:r>
              <a:rPr lang="en-US" sz="2400" dirty="0">
                <a:latin typeface="Century Gothic" panose="020B0502020202020204" pitchFamily="34" charset="0"/>
              </a:rPr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effect of atmospheric pollution</a:t>
            </a:r>
            <a:r>
              <a:rPr lang="en-US" sz="2400" dirty="0">
                <a:latin typeface="Century Gothic" panose="020B0502020202020204" pitchFamily="34" charset="0"/>
              </a:rPr>
              <a:t> on the frequency of maintenance.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Lightning and the possibility of sabotage </a:t>
            </a:r>
            <a:r>
              <a:rPr lang="en-US" sz="2400" dirty="0">
                <a:latin typeface="Century Gothic" panose="020B0502020202020204" pitchFamily="34" charset="0"/>
              </a:rPr>
              <a:t>(indoor or outdoor?).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In extreme form, these hazards may necessitate putting a substation indoors and this may affect the choice of </a:t>
            </a:r>
            <a:r>
              <a:rPr lang="en-US" sz="2400" dirty="0" err="1">
                <a:latin typeface="Century Gothic" panose="020B0502020202020204" pitchFamily="34" charset="0"/>
              </a:rPr>
              <a:t>busbar</a:t>
            </a:r>
            <a:r>
              <a:rPr lang="en-US" sz="2400" dirty="0">
                <a:latin typeface="Century Gothic" panose="020B0502020202020204" pitchFamily="34" charset="0"/>
              </a:rPr>
              <a:t> system. 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future growth </a:t>
            </a:r>
            <a:r>
              <a:rPr lang="en-US" sz="2400" dirty="0">
                <a:latin typeface="Century Gothic" panose="020B0502020202020204" pitchFamily="34" charset="0"/>
              </a:rPr>
              <a:t>and development of the supply system.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need for economy in the early stages</a:t>
            </a:r>
            <a:r>
              <a:rPr lang="en-US" sz="2400" dirty="0">
                <a:latin typeface="Century Gothic" panose="020B0502020202020204" pitchFamily="34" charset="0"/>
              </a:rPr>
              <a:t>, coupled with the desire for the later introduction of more elaborate features, such as </a:t>
            </a:r>
            <a:r>
              <a:rPr lang="en-US" sz="2400" b="1" dirty="0">
                <a:latin typeface="Century Gothic" panose="020B0502020202020204" pitchFamily="34" charset="0"/>
              </a:rPr>
              <a:t>switching flexibility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However, it must be noted that the </a:t>
            </a:r>
            <a:r>
              <a:rPr lang="en-US" sz="2400" b="1" dirty="0">
                <a:latin typeface="Century Gothic" panose="020B0502020202020204" pitchFamily="34" charset="0"/>
              </a:rPr>
              <a:t>reliability of supply </a:t>
            </a:r>
            <a:r>
              <a:rPr lang="en-US" sz="2400" dirty="0">
                <a:latin typeface="Century Gothic" panose="020B0502020202020204" pitchFamily="34" charset="0"/>
              </a:rPr>
              <a:t>during maintenance or faults is often the most important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404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B0E2-E8E6-49CA-B8DE-25DB5402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BD9C-468D-4031-B5E7-5D992ACE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18677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1.7: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 fontScale="92500" lnSpcReduction="10000"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Exercise 1</a:t>
            </a: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 Give a sketch of the radial and transfer bus system configurations, and discuss the merits and demerits of each. 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(b)What is voltage regulation? State THREE means of achieving voltage regulation at a substation?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(c) Discuss the </a:t>
            </a:r>
            <a:r>
              <a:rPr lang="en-US" sz="2000" i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sequence of operation</a:t>
            </a: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of circuit breakers and isolators in a switching operation.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(d) Mention any FIVE elements of a power substation, and explain their main functions in the substation.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Exercise 2</a:t>
            </a: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 Using a single line diagram illustration, discuss THREE disadvantages of the single busbar system. How can these demerits be minimized? 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 Mention any FIVE considerations that influence a substation design. 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(c) Using a single line diagram illustration, discuss THREE advantages of the transfer bus system.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(d) Briefly comment on any THREE considerations made when selecting a particular busbar system 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41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COMPONENTS OF A SUBSTATION</a:t>
            </a:r>
          </a:p>
        </p:txBody>
      </p:sp>
    </p:spTree>
    <p:extLst>
      <p:ext uri="{BB962C8B-B14F-4D97-AF65-F5344CB8AC3E}">
        <p14:creationId xmlns:p14="http://schemas.microsoft.com/office/powerpoint/2010/main" val="2498489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1.7: EXERCISES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Exercise 3</a:t>
            </a: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 Give a sketch each of the radial and transfer bus system configurations, and discuss TWO advantages and disadvantages of each. 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 Explain what voltage regulation is, and state THREE means of achieving voltage regulation at a substation?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(c) State ONE main difference between circuit breakers and disconnecting switches as far as their switching operation is concerned? Why the need for two switching devices, in stead of one?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(d) If a transformer is to be switched out of a power system for maintenance purposes, what must be the correct </a:t>
            </a:r>
            <a:r>
              <a:rPr lang="en-US" sz="2000" i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sequence of operation</a:t>
            </a:r>
            <a:r>
              <a:rPr lang="en-US" sz="2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of the circuit breaker and the disconnecting switch, and why? 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245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614" y="3430559"/>
            <a:ext cx="6858000" cy="935408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End of Unit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7874" y="1180961"/>
            <a:ext cx="6858000" cy="1228751"/>
          </a:xfrm>
        </p:spPr>
        <p:txBody>
          <a:bodyPr>
            <a:normAutofit/>
          </a:bodyPr>
          <a:lstStyle/>
          <a:p>
            <a:endParaRPr lang="en-GB" sz="2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95318" y="5705805"/>
            <a:ext cx="932864" cy="273844"/>
          </a:xfrm>
        </p:spPr>
        <p:txBody>
          <a:bodyPr/>
          <a:lstStyle/>
          <a:p>
            <a:r>
              <a:rPr lang="en-GB" sz="1050" b="1" dirty="0">
                <a:solidFill>
                  <a:prstClr val="white"/>
                </a:solidFill>
                <a:latin typeface="Century Gothic" panose="020B0502020202020204" pitchFamily="34" charset="0"/>
              </a:rPr>
              <a:t>Jan 2014</a:t>
            </a:r>
          </a:p>
        </p:txBody>
      </p:sp>
    </p:spTree>
    <p:extLst>
      <p:ext uri="{BB962C8B-B14F-4D97-AF65-F5344CB8AC3E}">
        <p14:creationId xmlns:p14="http://schemas.microsoft.com/office/powerpoint/2010/main" val="387577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850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1.2: Components of a Substation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2"/>
            <a:ext cx="10515600" cy="5191588"/>
          </a:xfrm>
        </p:spPr>
        <p:txBody>
          <a:bodyPr>
            <a:normAutofit/>
          </a:bodyPr>
          <a:lstStyle/>
          <a:p>
            <a:pPr algn="just"/>
            <a:r>
              <a:rPr lang="en-US" sz="2300" dirty="0">
                <a:latin typeface="Century Gothic" panose="020B0502020202020204" pitchFamily="34" charset="0"/>
              </a:rPr>
              <a:t>1</a:t>
            </a:r>
            <a:r>
              <a:rPr lang="en-US" sz="2000" dirty="0">
                <a:latin typeface="Century Gothic" panose="020B0502020202020204" pitchFamily="34" charset="0"/>
              </a:rPr>
              <a:t>. </a:t>
            </a:r>
            <a:r>
              <a:rPr lang="en-US" sz="2000" b="1" dirty="0">
                <a:latin typeface="Century Gothic" panose="020B0502020202020204" pitchFamily="34" charset="0"/>
              </a:rPr>
              <a:t>Section of </a:t>
            </a:r>
            <a:r>
              <a:rPr lang="en-US" sz="2000" b="1" dirty="0" err="1">
                <a:latin typeface="Century Gothic" panose="020B0502020202020204" pitchFamily="34" charset="0"/>
              </a:rPr>
              <a:t>busbar</a:t>
            </a:r>
            <a:r>
              <a:rPr lang="en-US" sz="2000" b="1" dirty="0">
                <a:latin typeface="Century Gothic" panose="020B0502020202020204" pitchFamily="34" charset="0"/>
              </a:rPr>
              <a:t>(s)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300" dirty="0"/>
              <a:t>2</a:t>
            </a:r>
            <a:r>
              <a:rPr lang="en-US" sz="2300" dirty="0">
                <a:latin typeface="Century Gothic" panose="020B0502020202020204" pitchFamily="34" charset="0"/>
              </a:rPr>
              <a:t>. </a:t>
            </a:r>
            <a:r>
              <a:rPr lang="en-US" sz="2000" b="1" dirty="0">
                <a:latin typeface="Century Gothic" panose="020B0502020202020204" pitchFamily="34" charset="0"/>
              </a:rPr>
              <a:t>Switching devices </a:t>
            </a:r>
            <a:r>
              <a:rPr lang="en-US" sz="2000" dirty="0">
                <a:latin typeface="Century Gothic" panose="020B0502020202020204" pitchFamily="34" charset="0"/>
              </a:rPr>
              <a:t>(disconnects/isolators, circuit breakers - CBs)</a:t>
            </a:r>
            <a:r>
              <a:rPr lang="en-US" sz="2300" dirty="0">
                <a:latin typeface="Century Gothic" panose="020B0502020202020204" pitchFamily="34" charset="0"/>
              </a:rPr>
              <a:t>:</a:t>
            </a:r>
          </a:p>
          <a:p>
            <a:pPr algn="just"/>
            <a:endParaRPr lang="en-US" sz="2300" dirty="0"/>
          </a:p>
          <a:p>
            <a:pPr algn="just"/>
            <a:endParaRPr lang="en-US" sz="2300" dirty="0"/>
          </a:p>
          <a:p>
            <a:pPr algn="just"/>
            <a:endParaRPr lang="en-US" sz="2300" dirty="0"/>
          </a:p>
          <a:p>
            <a:pPr algn="just"/>
            <a:r>
              <a:rPr lang="en-US" sz="2300" dirty="0"/>
              <a:t>3. </a:t>
            </a:r>
            <a:r>
              <a:rPr lang="en-US" sz="2000" b="1" dirty="0">
                <a:latin typeface="Century Gothic" panose="020B0502020202020204" pitchFamily="34" charset="0"/>
              </a:rPr>
              <a:t>Instrument transformers </a:t>
            </a:r>
            <a:r>
              <a:rPr lang="en-US" sz="2000" dirty="0">
                <a:latin typeface="Century Gothic" panose="020B0502020202020204" pitchFamily="34" charset="0"/>
              </a:rPr>
              <a:t>(Current transformers – CTs; Voltage transformers – VTs)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426" y="2012588"/>
            <a:ext cx="2213040" cy="1274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47" y="2066345"/>
            <a:ext cx="2145978" cy="124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15" y="3771900"/>
            <a:ext cx="3308812" cy="1309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042" y="3771901"/>
            <a:ext cx="2481287" cy="1309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361" y="5414720"/>
            <a:ext cx="969120" cy="1286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088" y="5414720"/>
            <a:ext cx="1999661" cy="1304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6595" y="5414719"/>
            <a:ext cx="1685737" cy="1295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175" y="5414719"/>
            <a:ext cx="2145978" cy="1253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5031" y="5414719"/>
            <a:ext cx="2286198" cy="12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1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1.2: Components of a substation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33" y="1825625"/>
            <a:ext cx="11159646" cy="4639116"/>
          </a:xfrm>
        </p:spPr>
        <p:txBody>
          <a:bodyPr/>
          <a:lstStyle/>
          <a:p>
            <a:pPr marL="571500" indent="-571500">
              <a:buFont typeface="+mj-lt"/>
              <a:buAutoNum type="arabicPeriod" startAt="4"/>
            </a:pPr>
            <a:r>
              <a:rPr lang="en-US" sz="2000" b="1" dirty="0">
                <a:latin typeface="Century Gothic" panose="020B0502020202020204" pitchFamily="34" charset="0"/>
              </a:rPr>
              <a:t>Power Transformers </a:t>
            </a:r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>
              <a:buFont typeface="+mj-lt"/>
              <a:buAutoNum type="arabicPeriod" startAt="5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571500" indent="-571500">
              <a:buFont typeface="+mj-lt"/>
              <a:buAutoNum type="arabicPeriod" startAt="5"/>
            </a:pPr>
            <a:r>
              <a:rPr lang="en-US" sz="2000" b="1" dirty="0">
                <a:latin typeface="Century Gothic" panose="020B0502020202020204" pitchFamily="34" charset="0"/>
              </a:rPr>
              <a:t>Protective devices </a:t>
            </a:r>
            <a:r>
              <a:rPr lang="en-US" sz="2000" dirty="0">
                <a:latin typeface="Century Gothic" panose="020B0502020202020204" pitchFamily="34" charset="0"/>
              </a:rPr>
              <a:t>(Lightning arresters/surge diverters, earthing grids, fuses,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55" y="2162969"/>
            <a:ext cx="2486025" cy="183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06" y="2161658"/>
            <a:ext cx="2638425" cy="1839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" y="4571413"/>
            <a:ext cx="1714500" cy="182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89" y="4584027"/>
            <a:ext cx="1751162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148" y="4584026"/>
            <a:ext cx="1648491" cy="1847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805" y="4703089"/>
            <a:ext cx="1911088" cy="1761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059" y="4584027"/>
            <a:ext cx="1855821" cy="1847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167" y="4545926"/>
            <a:ext cx="2033152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1.2: Components of a substation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33" y="1690688"/>
            <a:ext cx="11202175" cy="4774053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arabicPeriod" startAt="6"/>
            </a:pPr>
            <a:r>
              <a:rPr lang="en-US" sz="2000" b="1" dirty="0">
                <a:latin typeface="Century Gothic" panose="020B0502020202020204" pitchFamily="34" charset="0"/>
              </a:rPr>
              <a:t>Voltage regulating devices </a:t>
            </a:r>
            <a:r>
              <a:rPr lang="en-US" sz="2000" dirty="0">
                <a:latin typeface="Century Gothic" panose="020B0502020202020204" pitchFamily="34" charset="0"/>
              </a:rPr>
              <a:t>(Shunt and series capacitors, voltage </a:t>
            </a:r>
            <a:r>
              <a:rPr lang="en-US" dirty="0"/>
              <a:t>regulators)</a:t>
            </a:r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>
              <a:buFont typeface="+mj-lt"/>
              <a:buAutoNum type="arabicPeriod" startAt="7"/>
            </a:pPr>
            <a:r>
              <a:rPr lang="en-US" sz="2000" b="1" dirty="0" err="1">
                <a:latin typeface="Century Gothic" panose="020B0502020202020204" pitchFamily="34" charset="0"/>
              </a:rPr>
              <a:t>Telecontrol</a:t>
            </a:r>
            <a:r>
              <a:rPr lang="en-US" sz="2000" b="1" dirty="0">
                <a:latin typeface="Century Gothic" panose="020B0502020202020204" pitchFamily="34" charset="0"/>
              </a:rPr>
              <a:t> systems</a:t>
            </a:r>
          </a:p>
          <a:p>
            <a:pPr marL="571500" indent="-571500">
              <a:buFont typeface="+mj-lt"/>
              <a:buAutoNum type="arabicPeriod" startAt="8"/>
            </a:pPr>
            <a:r>
              <a:rPr lang="en-US" sz="2000" b="1" dirty="0">
                <a:latin typeface="Century Gothic" panose="020B0502020202020204" pitchFamily="34" charset="0"/>
              </a:rPr>
              <a:t>Auxiliaries</a:t>
            </a:r>
            <a:r>
              <a:rPr lang="en-US" sz="2000" dirty="0">
                <a:latin typeface="Century Gothic" panose="020B0502020202020204" pitchFamily="34" charset="0"/>
              </a:rPr>
              <a:t> (DC supply backups, fire fighting equipment, overhead cranes,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67" y="2066836"/>
            <a:ext cx="2466975" cy="1490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18" y="2066835"/>
            <a:ext cx="2447925" cy="1490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785" y="2077859"/>
            <a:ext cx="2561117" cy="149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344" y="2108046"/>
            <a:ext cx="2447925" cy="1478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192449"/>
            <a:ext cx="2200275" cy="1299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553" y="5149917"/>
            <a:ext cx="2857500" cy="1299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326" y="5161796"/>
            <a:ext cx="1905000" cy="124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1079" y="5086348"/>
            <a:ext cx="1543050" cy="1267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7456" y="3585105"/>
            <a:ext cx="2286000" cy="1109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2088" y="3638823"/>
            <a:ext cx="2466975" cy="10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9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2FBC-B44F-45ED-B640-CF21735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70BD-F060-43CA-8A5E-F59836887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TYPES OF SUBSTATION</a:t>
            </a:r>
          </a:p>
        </p:txBody>
      </p:sp>
    </p:spTree>
    <p:extLst>
      <p:ext uri="{BB962C8B-B14F-4D97-AF65-F5344CB8AC3E}">
        <p14:creationId xmlns:p14="http://schemas.microsoft.com/office/powerpoint/2010/main" val="271300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2452</Words>
  <Application>Microsoft Office PowerPoint</Application>
  <PresentationFormat>Widescreen</PresentationFormat>
  <Paragraphs>337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Century Gothic</vt:lpstr>
      <vt:lpstr>Gill Sans MT</vt:lpstr>
      <vt:lpstr>Wingdings</vt:lpstr>
      <vt:lpstr>Office Theme</vt:lpstr>
      <vt:lpstr>EE 362:  SUBSTATION &amp; TRANSMISSION LINE DESIGN </vt:lpstr>
      <vt:lpstr>Presentation Outline</vt:lpstr>
      <vt:lpstr>PowerPoint Presentation</vt:lpstr>
      <vt:lpstr>1.1: Definition of a Substation (1/1)</vt:lpstr>
      <vt:lpstr>PowerPoint Presentation</vt:lpstr>
      <vt:lpstr>1.2: Components of a Substation (1/3)</vt:lpstr>
      <vt:lpstr>1.2: Components of a substation (2/3)</vt:lpstr>
      <vt:lpstr>1.2: Components of a substation (3/3)</vt:lpstr>
      <vt:lpstr>PowerPoint Presentation</vt:lpstr>
      <vt:lpstr>1.3: Types of substation (1/2)</vt:lpstr>
      <vt:lpstr>1.3: Types of substation (2/2)</vt:lpstr>
      <vt:lpstr>PowerPoint Presentation</vt:lpstr>
      <vt:lpstr>1.4: Layout of a Substation (1/2)</vt:lpstr>
      <vt:lpstr>1.4: Layout of Substation (2/2):  Considerations that affect substation layout</vt:lpstr>
      <vt:lpstr>1.4.1: Layout of Substation:  Spatial relationships</vt:lpstr>
      <vt:lpstr>1.4.2: Layout of Substation:  Maintenance Zoning</vt:lpstr>
      <vt:lpstr>1.4.3: Layout of Substation:  Electrical Separations</vt:lpstr>
      <vt:lpstr>1.4.4: Layout of Substation:  Site Limitations</vt:lpstr>
      <vt:lpstr>1.4.5: Layout of Substation:  Type - Indoor or Outdoor</vt:lpstr>
      <vt:lpstr>1.4.6: Layout of Substation: Aesthetic considerations</vt:lpstr>
      <vt:lpstr>1.4.7: Layout of Substation: Planning Authorities Requirements</vt:lpstr>
      <vt:lpstr>PowerPoint Presentation</vt:lpstr>
      <vt:lpstr>1.5: Busbar systems (1/3)</vt:lpstr>
      <vt:lpstr>1.5: Busbar systems (2/3)</vt:lpstr>
      <vt:lpstr>1.5: Busbar systems (3/3)</vt:lpstr>
      <vt:lpstr>PowerPoint Presentation</vt:lpstr>
      <vt:lpstr>1.5.1: Radial/Single system</vt:lpstr>
      <vt:lpstr>1.5.1: Radial system: Merits and Demerits</vt:lpstr>
      <vt:lpstr>PowerPoint Presentation</vt:lpstr>
      <vt:lpstr>1.5.2: Ring system</vt:lpstr>
      <vt:lpstr>1.5.2: Ring system: Merits and Demerits</vt:lpstr>
      <vt:lpstr>PowerPoint Presentation</vt:lpstr>
      <vt:lpstr>1.5.3: Mesh system</vt:lpstr>
      <vt:lpstr>1.5.3: Mesh system:  Merits and Demerits (1/2)</vt:lpstr>
      <vt:lpstr>1.5.3: Mesh system:  Merits and Demerits (2/2)</vt:lpstr>
      <vt:lpstr>PowerPoint Presentation</vt:lpstr>
      <vt:lpstr>1.5.4: Interconnected system</vt:lpstr>
      <vt:lpstr>1.5.4: Interconnected system:  Merits and Demerits</vt:lpstr>
      <vt:lpstr>PowerPoint Presentation</vt:lpstr>
      <vt:lpstr>1.5.5: Transfer busbar system</vt:lpstr>
      <vt:lpstr>1.5.5: Transfer busbar system:  Merits and Demerits</vt:lpstr>
      <vt:lpstr>PowerPoint Presentation</vt:lpstr>
      <vt:lpstr>1.5.6: Duplicate/Double busbar system</vt:lpstr>
      <vt:lpstr>1.5.6: Duplicate busbar system:  Merits and Demerits</vt:lpstr>
      <vt:lpstr>PowerPoint Presentation</vt:lpstr>
      <vt:lpstr>1.6: Selecting a busbar arrangement system</vt:lpstr>
      <vt:lpstr>1.6.1: Factors to consider in selecting a busbar system</vt:lpstr>
      <vt:lpstr>PowerPoint Presentation</vt:lpstr>
      <vt:lpstr>1.7: EXERCISES</vt:lpstr>
      <vt:lpstr>1.7: EXERCISES (2)</vt:lpstr>
      <vt:lpstr> End of Unit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262 SYNCHRONOUS MACHINE (3 CREDITS)</dc:title>
  <dc:creator>Mr Anto</dc:creator>
  <cp:lastModifiedBy>Emmanuel Anto</cp:lastModifiedBy>
  <cp:revision>61</cp:revision>
  <dcterms:created xsi:type="dcterms:W3CDTF">2017-04-01T13:51:06Z</dcterms:created>
  <dcterms:modified xsi:type="dcterms:W3CDTF">2021-05-19T22:07:38Z</dcterms:modified>
</cp:coreProperties>
</file>